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569" r:id="rId5"/>
    <p:sldId id="571" r:id="rId6"/>
    <p:sldId id="572" r:id="rId7"/>
    <p:sldId id="463" r:id="rId8"/>
    <p:sldId id="555" r:id="rId9"/>
    <p:sldId id="534" r:id="rId10"/>
    <p:sldId id="528" r:id="rId11"/>
    <p:sldId id="529" r:id="rId12"/>
    <p:sldId id="530" r:id="rId13"/>
    <p:sldId id="541" r:id="rId14"/>
    <p:sldId id="532" r:id="rId15"/>
    <p:sldId id="533" r:id="rId16"/>
    <p:sldId id="509" r:id="rId17"/>
    <p:sldId id="508" r:id="rId18"/>
    <p:sldId id="536" r:id="rId19"/>
    <p:sldId id="535" r:id="rId20"/>
    <p:sldId id="556" r:id="rId21"/>
    <p:sldId id="549" r:id="rId22"/>
    <p:sldId id="542" r:id="rId23"/>
    <p:sldId id="562" r:id="rId24"/>
    <p:sldId id="566" r:id="rId25"/>
    <p:sldId id="559" r:id="rId26"/>
    <p:sldId id="558" r:id="rId27"/>
    <p:sldId id="567" r:id="rId28"/>
    <p:sldId id="563" r:id="rId29"/>
    <p:sldId id="568" r:id="rId30"/>
    <p:sldId id="560" r:id="rId31"/>
  </p:sldIdLst>
  <p:sldSz cx="24387175" cy="13716000"/>
  <p:notesSz cx="7315200" cy="9601200"/>
  <p:defaultTextStyle>
    <a:defPPr>
      <a:defRPr lang="de-DE"/>
    </a:defPPr>
    <a:lvl1pPr marL="0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struzioni" id="{8E239277-EFDD-E34E-A596-469A2F9EFA3A}">
          <p14:sldIdLst>
            <p14:sldId id="569"/>
            <p14:sldId id="571"/>
            <p14:sldId id="572"/>
          </p14:sldIdLst>
        </p14:section>
        <p14:section name="Titolo e panoramico" id="{FAB95352-B2C9-43C5-A055-0433806D69BE}">
          <p14:sldIdLst>
            <p14:sldId id="463"/>
            <p14:sldId id="555"/>
          </p14:sldIdLst>
        </p14:section>
        <p14:section name="Resistenza agli antibiotici nel mondo" id="{3EB07BB0-998E-44D4-8CE2-1D76503F9A8D}">
          <p14:sldIdLst>
            <p14:sldId id="534"/>
            <p14:sldId id="528"/>
          </p14:sldIdLst>
        </p14:section>
        <p14:section name="In opzioni: casi di pazienti" id="{2B77DE96-69EC-4EF4-B49E-028137CF8319}">
          <p14:sldIdLst>
            <p14:sldId id="529"/>
            <p14:sldId id="530"/>
            <p14:sldId id="541"/>
          </p14:sldIdLst>
        </p14:section>
        <p14:section name="Resistenza agli antibiotici: rischi" id="{3D03BB41-EED2-A743-9193-D5CD12A53032}">
          <p14:sldIdLst>
            <p14:sldId id="532"/>
            <p14:sldId id="533"/>
          </p14:sldIdLst>
        </p14:section>
        <p14:section name="Situazione in Svizzera" id="{03ABC0B7-4A8C-4756-8959-27EEFBFF25E3}">
          <p14:sldIdLst>
            <p14:sldId id="509"/>
            <p14:sldId id="508"/>
            <p14:sldId id="536"/>
            <p14:sldId id="535"/>
            <p14:sldId id="556"/>
            <p14:sldId id="549"/>
          </p14:sldIdLst>
        </p14:section>
        <p14:section name="In opzione: riduzione dei rischi tramito ASP" id="{040117F7-1D60-4704-BB75-8DE8E5398EEB}">
          <p14:sldIdLst>
            <p14:sldId id="542"/>
          </p14:sldIdLst>
        </p14:section>
        <p14:section name="Attuazione local di un ASP" id="{A26CA82B-9D9E-44BC-B5B4-693EC9DDE81F}">
          <p14:sldIdLst>
            <p14:sldId id="562"/>
            <p14:sldId id="566"/>
            <p14:sldId id="559"/>
            <p14:sldId id="558"/>
            <p14:sldId id="567"/>
            <p14:sldId id="563"/>
            <p14:sldId id="568"/>
          </p14:sldIdLst>
        </p14:section>
        <p14:section name="Riferimenti e link" id="{80761FD7-8846-4646-B294-D5BB41EF7D95}">
          <p14:sldIdLst>
            <p14:sldId id="5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48310F-D94C-8FCF-F9F2-0F2DC7A98908}" name="Vinciane Vouets" initials="VV" userId="S::vinciane.vouets@swissnoso.ch::af119588-f202-4ea3-ac3a-0eee898df472" providerId="AD"/>
  <p188:author id="{04411361-4FF8-5DBD-C736-11CF5E59BEEC}" name="Marcus Eder" initials="ME" userId="ed8201ff9b3cb1f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76D6FF"/>
    <a:srgbClr val="FFFA9E"/>
    <a:srgbClr val="FF7E79"/>
    <a:srgbClr val="00A032"/>
    <a:srgbClr val="D4F4EF"/>
    <a:srgbClr val="FFFFE6"/>
    <a:srgbClr val="C09000"/>
    <a:srgbClr val="73FEFF"/>
    <a:srgbClr val="CBC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E3F90-473A-477F-9A36-4347BFD97236}" v="27" dt="2024-11-18T10:01:01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79" autoAdjust="0"/>
    <p:restoredTop sz="90960" autoAdjust="0"/>
  </p:normalViewPr>
  <p:slideViewPr>
    <p:cSldViewPr snapToGrid="0" snapToObjects="1">
      <p:cViewPr varScale="1">
        <p:scale>
          <a:sx n="53" d="100"/>
          <a:sy n="53" d="100"/>
        </p:scale>
        <p:origin x="120" y="252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-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7164"/>
    </p:cViewPr>
  </p:sorterViewPr>
  <p:notesViewPr>
    <p:cSldViewPr snapToGrid="0" snapToObjects="1">
      <p:cViewPr varScale="1">
        <p:scale>
          <a:sx n="94" d="100"/>
          <a:sy n="94" d="100"/>
        </p:scale>
        <p:origin x="405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iane Vouets" userId="af119588-f202-4ea3-ac3a-0eee898df472" providerId="ADAL" clId="{025E3F90-473A-477F-9A36-4347BFD97236}"/>
    <pc:docChg chg="undo custSel addSld delSld modSld modSection">
      <pc:chgData name="Vinciane Vouets" userId="af119588-f202-4ea3-ac3a-0eee898df472" providerId="ADAL" clId="{025E3F90-473A-477F-9A36-4347BFD97236}" dt="2024-11-18T10:01:01.834" v="41" actId="167"/>
      <pc:docMkLst>
        <pc:docMk/>
      </pc:docMkLst>
      <pc:sldChg chg="modSp mod">
        <pc:chgData name="Vinciane Vouets" userId="af119588-f202-4ea3-ac3a-0eee898df472" providerId="ADAL" clId="{025E3F90-473A-477F-9A36-4347BFD97236}" dt="2024-11-18T09:57:52.058" v="5" actId="13926"/>
        <pc:sldMkLst>
          <pc:docMk/>
          <pc:sldMk cId="1136862686" sldId="529"/>
        </pc:sldMkLst>
        <pc:spChg chg="mod">
          <ac:chgData name="Vinciane Vouets" userId="af119588-f202-4ea3-ac3a-0eee898df472" providerId="ADAL" clId="{025E3F90-473A-477F-9A36-4347BFD97236}" dt="2024-11-18T09:57:52.058" v="5" actId="13926"/>
          <ac:spMkLst>
            <pc:docMk/>
            <pc:sldMk cId="1136862686" sldId="529"/>
            <ac:spMk id="2" creationId="{3A4B7FAB-0DA3-FEDE-5B86-F26063EA1FB8}"/>
          </ac:spMkLst>
        </pc:spChg>
      </pc:sldChg>
      <pc:sldChg chg="modSp mod">
        <pc:chgData name="Vinciane Vouets" userId="af119588-f202-4ea3-ac3a-0eee898df472" providerId="ADAL" clId="{025E3F90-473A-477F-9A36-4347BFD97236}" dt="2024-11-18T10:00:26.662" v="38" actId="732"/>
        <pc:sldMkLst>
          <pc:docMk/>
          <pc:sldMk cId="80447197" sldId="530"/>
        </pc:sldMkLst>
        <pc:spChg chg="mod">
          <ac:chgData name="Vinciane Vouets" userId="af119588-f202-4ea3-ac3a-0eee898df472" providerId="ADAL" clId="{025E3F90-473A-477F-9A36-4347BFD97236}" dt="2024-11-18T09:57:55.400" v="6" actId="13926"/>
          <ac:spMkLst>
            <pc:docMk/>
            <pc:sldMk cId="80447197" sldId="530"/>
            <ac:spMk id="2" creationId="{3A4B7FAB-0DA3-FEDE-5B86-F26063EA1FB8}"/>
          </ac:spMkLst>
        </pc:spChg>
        <pc:picChg chg="mod">
          <ac:chgData name="Vinciane Vouets" userId="af119588-f202-4ea3-ac3a-0eee898df472" providerId="ADAL" clId="{025E3F90-473A-477F-9A36-4347BFD97236}" dt="2024-11-18T10:00:26.662" v="38" actId="732"/>
          <ac:picMkLst>
            <pc:docMk/>
            <pc:sldMk cId="80447197" sldId="530"/>
            <ac:picMk id="4098" creationId="{1693B5CF-2339-7C88-D896-32A6B76D28CC}"/>
          </ac:picMkLst>
        </pc:picChg>
      </pc:sldChg>
      <pc:sldChg chg="modSp mod">
        <pc:chgData name="Vinciane Vouets" userId="af119588-f202-4ea3-ac3a-0eee898df472" providerId="ADAL" clId="{025E3F90-473A-477F-9A36-4347BFD97236}" dt="2024-11-18T09:58:13.772" v="8" actId="208"/>
        <pc:sldMkLst>
          <pc:docMk/>
          <pc:sldMk cId="534523172" sldId="536"/>
        </pc:sldMkLst>
        <pc:spChg chg="mod">
          <ac:chgData name="Vinciane Vouets" userId="af119588-f202-4ea3-ac3a-0eee898df472" providerId="ADAL" clId="{025E3F90-473A-477F-9A36-4347BFD97236}" dt="2024-11-18T09:58:13.772" v="8" actId="208"/>
          <ac:spMkLst>
            <pc:docMk/>
            <pc:sldMk cId="534523172" sldId="536"/>
            <ac:spMk id="13" creationId="{5BB8C25E-012B-E4C7-2120-01532B328E1B}"/>
          </ac:spMkLst>
        </pc:spChg>
        <pc:spChg chg="mod">
          <ac:chgData name="Vinciane Vouets" userId="af119588-f202-4ea3-ac3a-0eee898df472" providerId="ADAL" clId="{025E3F90-473A-477F-9A36-4347BFD97236}" dt="2024-11-18T09:58:11.687" v="7" actId="208"/>
          <ac:spMkLst>
            <pc:docMk/>
            <pc:sldMk cId="534523172" sldId="536"/>
            <ac:spMk id="14" creationId="{B335F19E-1A61-FA79-416D-FFD3846AD1D6}"/>
          </ac:spMkLst>
        </pc:spChg>
      </pc:sldChg>
      <pc:sldChg chg="addSp delSp modSp">
        <pc:chgData name="Vinciane Vouets" userId="af119588-f202-4ea3-ac3a-0eee898df472" providerId="ADAL" clId="{025E3F90-473A-477F-9A36-4347BFD97236}" dt="2024-11-18T10:01:01.834" v="41" actId="167"/>
        <pc:sldMkLst>
          <pc:docMk/>
          <pc:sldMk cId="1671703066" sldId="541"/>
        </pc:sldMkLst>
        <pc:picChg chg="add mod">
          <ac:chgData name="Vinciane Vouets" userId="af119588-f202-4ea3-ac3a-0eee898df472" providerId="ADAL" clId="{025E3F90-473A-477F-9A36-4347BFD97236}" dt="2024-11-18T10:01:01.834" v="41" actId="167"/>
          <ac:picMkLst>
            <pc:docMk/>
            <pc:sldMk cId="1671703066" sldId="541"/>
            <ac:picMk id="3" creationId="{6141C0D8-CE15-D73A-CB41-7874F1A3E4D4}"/>
          </ac:picMkLst>
        </pc:picChg>
        <pc:picChg chg="del">
          <ac:chgData name="Vinciane Vouets" userId="af119588-f202-4ea3-ac3a-0eee898df472" providerId="ADAL" clId="{025E3F90-473A-477F-9A36-4347BFD97236}" dt="2024-11-18T10:00:44.347" v="39" actId="478"/>
          <ac:picMkLst>
            <pc:docMk/>
            <pc:sldMk cId="1671703066" sldId="541"/>
            <ac:picMk id="4" creationId="{442A681F-8B45-E875-7C65-20082556F021}"/>
          </ac:picMkLst>
        </pc:picChg>
      </pc:sldChg>
      <pc:sldChg chg="modSp mod">
        <pc:chgData name="Vinciane Vouets" userId="af119588-f202-4ea3-ac3a-0eee898df472" providerId="ADAL" clId="{025E3F90-473A-477F-9A36-4347BFD97236}" dt="2024-11-18T09:58:56.691" v="12" actId="2085"/>
        <pc:sldMkLst>
          <pc:docMk/>
          <pc:sldMk cId="1832288666" sldId="563"/>
        </pc:sldMkLst>
        <pc:spChg chg="mod">
          <ac:chgData name="Vinciane Vouets" userId="af119588-f202-4ea3-ac3a-0eee898df472" providerId="ADAL" clId="{025E3F90-473A-477F-9A36-4347BFD97236}" dt="2024-11-18T09:58:48.896" v="10" actId="2085"/>
          <ac:spMkLst>
            <pc:docMk/>
            <pc:sldMk cId="1832288666" sldId="563"/>
            <ac:spMk id="11" creationId="{EC50D4AF-5319-84F4-B514-1CA5EAAAF5A5}"/>
          </ac:spMkLst>
        </pc:spChg>
        <pc:spChg chg="mod">
          <ac:chgData name="Vinciane Vouets" userId="af119588-f202-4ea3-ac3a-0eee898df472" providerId="ADAL" clId="{025E3F90-473A-477F-9A36-4347BFD97236}" dt="2024-11-18T09:58:56.691" v="12" actId="2085"/>
          <ac:spMkLst>
            <pc:docMk/>
            <pc:sldMk cId="1832288666" sldId="563"/>
            <ac:spMk id="12" creationId="{062A8AC5-0974-5060-452C-4CAE20CAD31A}"/>
          </ac:spMkLst>
        </pc:spChg>
      </pc:sldChg>
      <pc:sldChg chg="modSp mod">
        <pc:chgData name="Vinciane Vouets" userId="af119588-f202-4ea3-ac3a-0eee898df472" providerId="ADAL" clId="{025E3F90-473A-477F-9A36-4347BFD97236}" dt="2024-11-18T09:57:15.871" v="4" actId="14100"/>
        <pc:sldMkLst>
          <pc:docMk/>
          <pc:sldMk cId="891850971" sldId="569"/>
        </pc:sldMkLst>
        <pc:spChg chg="mod">
          <ac:chgData name="Vinciane Vouets" userId="af119588-f202-4ea3-ac3a-0eee898df472" providerId="ADAL" clId="{025E3F90-473A-477F-9A36-4347BFD97236}" dt="2024-11-18T09:57:15.871" v="4" actId="14100"/>
          <ac:spMkLst>
            <pc:docMk/>
            <pc:sldMk cId="891850971" sldId="569"/>
            <ac:spMk id="10" creationId="{61F02E50-7EC1-D016-1382-31BE646F8D43}"/>
          </ac:spMkLst>
        </pc:spChg>
      </pc:sldChg>
      <pc:sldChg chg="new del">
        <pc:chgData name="Vinciane Vouets" userId="af119588-f202-4ea3-ac3a-0eee898df472" providerId="ADAL" clId="{025E3F90-473A-477F-9A36-4347BFD97236}" dt="2024-11-18T10:00:02.914" v="14" actId="680"/>
        <pc:sldMkLst>
          <pc:docMk/>
          <pc:sldMk cId="746005455" sldId="5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9B575-44EA-AF45-983B-88352BDDD1C3}" type="datetimeFigureOut">
              <a:rPr lang="de-DE" smtClean="0"/>
              <a:t>18.11.2024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0CDCB-EBBA-384B-8FE5-6D347041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3250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99267-1B9F-D94E-A436-F6E8021102BF}" type="datetimeFigureOut">
              <a:rPr lang="de-DE" smtClean="0"/>
              <a:t>18.11.2024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719138"/>
            <a:ext cx="6403975" cy="3602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Modifica del formato del testo master</a:t>
            </a:r>
          </a:p>
          <a:p>
            <a:pPr lvl="1"/>
            <a:r>
              <a:rPr lang="de-CH"/>
              <a:t>Secondo livello</a:t>
            </a:r>
          </a:p>
          <a:p>
            <a:pPr lvl="2"/>
            <a:r>
              <a:rPr lang="de-CH"/>
              <a:t>Terzo livello</a:t>
            </a:r>
          </a:p>
          <a:p>
            <a:pPr lvl="3"/>
            <a:r>
              <a:rPr lang="de-CH"/>
              <a:t>Quarto livello</a:t>
            </a:r>
          </a:p>
          <a:p>
            <a:pPr lvl="4"/>
            <a:r>
              <a:rPr lang="de-CH"/>
              <a:t>Quinto livello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4FB3C-819C-994B-B2E5-E5BF19FEC4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40335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issnoso.ch/fileadmin/swissnoso/Dokumente/5_Forschung_und_Entwicklung/2_Punktpraevalenzstudie/230208_ch_pps_2022_national_report_FINAL.pdf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z.ch/panorama/fast-300-tote-durch-resistente-bakterien-in-der-schweiz-ld.143524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issnoso.ch/fileadmin/swissnoso/Dokumente/5_Forschung_und_Entwicklung/8_Swissnoso_Publikationen/Swissnoso_Minimalstandards_V3_D_220524.pdf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wissnoso.ch/forschung-entwicklung/umsetzung-star/star-3-antimicrobial-stewardship-programs-for-swiss-hospitals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Testo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390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132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Testo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3904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9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E8736-F7DA-4B2D-EC85-46BA0E95A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6F6F56-97E5-7B18-1A18-8BD2EC141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375BC-BC18-B633-2038-4E6DAEC8A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https://amr-review.org/sites/default/files/160518_Final%20paper_with%20cover.pdf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469BB-CCCB-F0DF-5620-FBBF8310E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815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Rapporto OMS/ECDC </a:t>
            </a:r>
            <a:r>
              <a:rPr lang="de-CH" dirty="0"/>
              <a:t>(14 aprile 2023): La </a:t>
            </a:r>
            <a:r>
              <a:rPr lang="de-CH" dirty="0" err="1"/>
              <a:t>resistenza antimicrobica minaccia la sicurezza dei pazienti </a:t>
            </a:r>
            <a:r>
              <a:rPr lang="de-CH" dirty="0"/>
              <a:t>in Europa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655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765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773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Modello di formaggio </a:t>
            </a:r>
            <a:r>
              <a:rPr lang="de-CH" dirty="0"/>
              <a:t>svizzero: https://inquest.net/blog/defense-in-depth-detonation-technologies/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513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Tamma et al. Associazione di eventi avversi con l'uso di antibiotici in pazienti ospedalizzati. JAMA , settembre 2017 https://jamanetwork.com/journals/jamainternalmedicine/fullarticle/2630756 </a:t>
            </a:r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0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Wassilev et al.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Focolaio di 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Enterococcus faecium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clone ST796 resistente alla vancomicina con 89 pazienti in quattro ospedali svizzeri nel 2017-18.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EuroSurveillance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2018 </a:t>
            </a: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https://pubmed.ncbi.nlm.nih.gov/30043725/ </a:t>
            </a:r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7017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6C6E5-B219-A4FC-2C22-13A1CB36D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BE99BBF-8350-C325-06EE-D9D0C0FA8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D210CC2-729F-8FC1-F144-BEE8D0FD7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Swissnoso, CH-PPS 2022. </a:t>
            </a:r>
            <a:r>
              <a:rPr lang="en-BR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</a:t>
            </a: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swissnoso.ch/fileadmin/swissnoso/Dokumente/5_Forschung_und_Entwicklung/2_Punktpraevalenzstudie/230208_ch_pps_2022_national_report_FINAL.pdf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723C8B-018C-2117-793E-AF8FEC5B8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42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75235-43D0-5E99-D268-BA75AA29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845D118-B33A-D306-03AE-79A33C55A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B204E0F-96E6-0F06-FD3B-37C41DD14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Moulin et al. Studio di prevalenza puntuale sull'appropriatezza degli antibiotici e sulla possibilità di dimissioni ospedaliere anticipate in pazienti trattati con antibiotici in un ospedale universitario svizzero. Antimicrob Resist Infect Control, 2022 https://pubmed.ncbi.nlm.nih.gov/35526066/ </a:t>
            </a:r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25637E-B654-A55C-F602-7F5AB40760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590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86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NZZ. Quasi 300 morti a causa di batteri resistenti in Svizzera Nov 2018. </a:t>
            </a:r>
            <a:r>
              <a:rPr lang="en-BR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</a:t>
            </a: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nzz.ch/panorama/fast-300-tote-durch-resistente-bakterien-in-der-schweiz-ld.1435245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de-CH" sz="1800" dirty="0">
              <a:latin typeface="+mj-lt"/>
              <a:cs typeface="Calibri" panose="020F0502020204030204" pitchFamily="34" charset="0"/>
              <a:sym typeface="Wingdings" pitchFamily="2" charset="2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sz="1800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Previsioni dell'OCSE per la Svizzera </a:t>
            </a:r>
            <a:r>
              <a:rPr lang="de-CH" sz="1800" dirty="0">
                <a:latin typeface="+mj-lt"/>
                <a:cs typeface="Calibri" panose="020F0502020204030204" pitchFamily="34" charset="0"/>
                <a:sym typeface="Wingdings" pitchFamily="2" charset="2"/>
              </a:rPr>
              <a:t>: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sz="1800" dirty="0">
                <a:latin typeface="+mj-lt"/>
                <a:cs typeface="Calibri" panose="020F0502020204030204" pitchFamily="34" charset="0"/>
                <a:sym typeface="Wingdings" pitchFamily="2" charset="2"/>
              </a:rPr>
              <a:t>provocare l'AMR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sz="18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&gt; 420 </a:t>
            </a:r>
            <a:r>
              <a:rPr lang="de-CH" sz="18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morti </a:t>
            </a:r>
            <a:r>
              <a:rPr lang="de-CH" sz="18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all'</a:t>
            </a:r>
            <a:r>
              <a:rPr lang="de-CH" sz="18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anno entro il </a:t>
            </a:r>
            <a:r>
              <a:rPr lang="de-CH" sz="18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2030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sz="18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&gt; 400 </a:t>
            </a:r>
            <a:r>
              <a:rPr lang="de-CH" sz="18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milioni di </a:t>
            </a:r>
            <a:r>
              <a:rPr lang="de-CH" sz="18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franchi all'</a:t>
            </a:r>
            <a:r>
              <a:rPr lang="de-CH" sz="18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anno di costi </a:t>
            </a:r>
            <a:r>
              <a:rPr lang="de-CH" sz="1800" dirty="0">
                <a:latin typeface="+mj-lt"/>
                <a:cs typeface="Calibri" panose="020F0502020204030204" pitchFamily="34" charset="0"/>
                <a:sym typeface="Wingdings" pitchFamily="2" charset="2"/>
              </a:rPr>
              <a:t>per l'economia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sz="1800" dirty="0"/>
              <a:t>https://www.oecd.org/switzerland/One-Health-Framework-to-Fight-AMR-in-CHE.pdf </a:t>
            </a:r>
          </a:p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Gasser et al. Decessi attribuibili e anni di vita corretti per la disabilità dovuti a infezioni da batteri resistenti agli antibiotici in Svizzera. Lancet Infect Dis, 2019 https://pubmed.ncbi.nlm.nih.gov/30449661/ </a:t>
            </a:r>
          </a:p>
          <a:p>
            <a:endParaRPr lang="de-CH" dirty="0"/>
          </a:p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latin typeface="Calibri" panose="020F0502020204030204" pitchFamily="34" charset="0"/>
              </a:rPr>
              <a:t>Enterobacteriaceae </a:t>
            </a:r>
            <a:r>
              <a:rPr lang="en-US" sz="3200" dirty="0">
                <a:latin typeface="Calibri" panose="020F0502020204030204" pitchFamily="34" charset="0"/>
              </a:rPr>
              <a:t>produttrici di carbapenemasi (CPE), </a:t>
            </a:r>
            <a:r>
              <a:rPr lang="en-US" sz="3200" b="0" dirty="0">
                <a:effectLst/>
                <a:latin typeface="Calibri" panose="020F0502020204030204" pitchFamily="34" charset="0"/>
              </a:rPr>
              <a:t>Centro svizzero per la resistenza agli antibiotici, 2022. </a:t>
            </a:r>
            <a:r>
              <a:rPr lang="en-US" sz="3200" b="0" dirty="0" err="1">
                <a:effectLst/>
                <a:latin typeface="Calibri" panose="020F0502020204030204" pitchFamily="34" charset="0"/>
              </a:rPr>
              <a:t>www.anresis.ch/ </a:t>
            </a:r>
            <a:r>
              <a:rPr lang="en-US" sz="3200" b="0" dirty="0">
                <a:effectLst/>
                <a:latin typeface="Calibri" panose="020F0502020204030204" pitchFamily="34" charset="0"/>
              </a:rPr>
              <a:t>[consultato il </a:t>
            </a:r>
            <a:r>
              <a:rPr lang="en-US" sz="3200" dirty="0">
                <a:latin typeface="Calibri" panose="020F0502020204030204" pitchFamily="34" charset="0"/>
              </a:rPr>
              <a:t>9 gennaio 2024</a:t>
            </a:r>
            <a:r>
              <a:rPr lang="en-US" sz="3200" b="0" dirty="0">
                <a:effectLst/>
                <a:latin typeface="Calibri" panose="020F0502020204030204" pitchFamily="34" charset="0"/>
              </a:rPr>
              <a:t>]. </a:t>
            </a:r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979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Piattaforma del governo federale sulla resistenza agli antibiotici.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StAR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Strategia contro la resistenza agli antibiotici. </a:t>
            </a: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https://www.star.admin.ch/star/en/home.html </a:t>
            </a:r>
          </a:p>
          <a:p>
            <a:pPr marL="0" lvl="0" indent="0">
              <a:buFont typeface="+mj-lt"/>
              <a:buNone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Font typeface="+mj-lt"/>
              <a:buNone/>
            </a:pPr>
            <a:r>
              <a:rPr lang="en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Swissnoso </a:t>
            </a:r>
            <a:r>
              <a:rPr lang="en-BR" sz="1800" b="1" u="none" strike="noStrike" kern="100" dirty="0">
                <a:solidFill>
                  <a:srgbClr val="0FBE78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Requisiti strutturali minimi per la prevenzione e il controllo delle infezioni nosocomiali (HAI) negli ospedali svizzeri per acuti </a:t>
            </a:r>
            <a:r>
              <a:rPr lang="en-BR" sz="1800" kern="100" dirty="0">
                <a:solidFill>
                  <a:srgbClr val="646464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v3, 2021</a:t>
            </a:r>
            <a:endParaRPr lang="en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endParaRPr lang="en-BR" sz="1800" dirty="0">
              <a:solidFill>
                <a:srgbClr val="646464"/>
              </a:solidFill>
              <a:effectLst/>
              <a:latin typeface="Open Sans" panose="020B0606030504020204" pitchFamily="34" charset="0"/>
              <a:ea typeface="Aptos" panose="020B0004020202020204" pitchFamily="34" charset="0"/>
            </a:endParaRPr>
          </a:p>
          <a:p>
            <a:pPr marL="0" indent="0">
              <a:buFont typeface="+mj-lt"/>
              <a:buNone/>
            </a:pPr>
            <a:r>
              <a:rPr lang="en-BR" sz="1800" dirty="0">
                <a:solidFill>
                  <a:srgbClr val="646464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</a:rPr>
              <a:t>Swissnoso StAR-3: implementazione della gestione antimicrobica negli ospedali svizzeri. </a:t>
            </a:r>
            <a:r>
              <a:rPr lang="en-BR" sz="1800" u="sng" dirty="0">
                <a:solidFill>
                  <a:srgbClr val="646464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hlinkClick r:id="rId4"/>
              </a:rPr>
              <a:t>https://www.</a:t>
            </a:r>
            <a:r>
              <a:rPr lang="en-BR" sz="1100" dirty="0">
                <a:effectLst/>
              </a:rPr>
              <a:t>swissnoso.ch/forschung-entwicklung/umsetzung-star/star-3-antimicrobial-stewardship-programs-for-swiss-hospitals 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217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Osthoff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Valutazione delle attività e delle strategie di stewardship antimicrobica esistenti e desiderate negli ospedali svizzeri. Gazzetta medica svizzera, 2017 https://smw.ch/index.php/smw/article/view/2381 </a:t>
            </a:r>
            <a:endParaRPr lang="en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48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https://www.swissnoso.ch/fileadmin/swissnoso/Dokumente/10_Verschiedenes/upload_Symposium_27.8.21_Burden_of_HAIS___AMR_Cassini.pdf </a:t>
            </a:r>
          </a:p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/>
              <a:t>Cassini et al, 2021; Per gentile concessione di Michele </a:t>
            </a:r>
            <a:r>
              <a:rPr lang="en-GB" sz="3200" dirty="0" err="1"/>
              <a:t>Cecchini</a:t>
            </a:r>
            <a:r>
              <a:rPr lang="en-GB" sz="3200" dirty="0"/>
              <a:t>, OCSE </a:t>
            </a:r>
            <a:r>
              <a:rPr lang="en-GB" sz="3200" dirty="0" err="1"/>
              <a:t>(Michele.CECCHINI@oecd.org).</a:t>
            </a:r>
            <a:endParaRPr lang="de-CH" dirty="0"/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1749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https://inquest.net/blog/defense-in-depth-detonation-technologies/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3762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https://www.swissnoso.ch/forschung-entwicklung/umsetzung-star/umsetzung-der-nationalen-strategie-gegen-antibiotikaresistenzen-star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718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https://www.swissnoso.ch/forschung-entwicklung/umsetzung-star/umsetzung-der-nationalen-strategie-gegen-antibiotikaresistenzen-star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8883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https://www.swissnoso.ch/forschung-entwicklung/umsetzung-star/umsetzung-der-nationalen-strategie-gegen-antibiotikaresistenzen-star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744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https://www.swissnoso.ch/forschung-entwicklung/umsetzung-star/umsetzung-der-nationalen-strategie-gegen-antibiotikaresistenzen-star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9875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dirty="0"/>
              <a:t>https://www.swissnoso.ch/forschung-entwicklung/umsetzung-star/umsetzung-der-nationalen-strategie-gegen-antibiotikaresistenzen-star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140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https://www.swissnoso.ch/fileadmin/swissnoso/Dokumente/10_Verschiedenes/upload_Symposium_27.8.21_Burden_of_HAIS___AMR_Cassini.pdf </a:t>
            </a:r>
          </a:p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/>
              <a:t>Cassini et al, 2021; per gentile concessione di Michele </a:t>
            </a:r>
            <a:r>
              <a:rPr lang="en-GB" sz="3200" dirty="0" err="1"/>
              <a:t>Cecchini</a:t>
            </a:r>
            <a:r>
              <a:rPr lang="en-GB" sz="3200" dirty="0"/>
              <a:t>, OECD </a:t>
            </a:r>
            <a:r>
              <a:rPr lang="en-GB" sz="3200" dirty="0" err="1"/>
              <a:t>(Michele.CECCHINI@oecd.org).</a:t>
            </a:r>
            <a:endParaRPr lang="de-CH" dirty="0"/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8072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6717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4FB3C-819C-994B-B2E5-E5BF19FEC412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676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CH" dirty="0"/>
              <a:t>Titel des Kapitels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836000" y="3314329"/>
            <a:ext cx="21707998" cy="885138"/>
          </a:xfrm>
        </p:spPr>
        <p:txBody>
          <a:bodyPr>
            <a:noAutofit/>
          </a:bodyPr>
          <a:lstStyle>
            <a:lvl1pPr marL="0" indent="0">
              <a:buNone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3pPr marL="0" indent="0">
              <a:buNone/>
              <a:defRPr/>
            </a:lvl3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8"/>
          </p:nvPr>
        </p:nvSpPr>
        <p:spPr>
          <a:xfrm>
            <a:off x="1835998" y="4198938"/>
            <a:ext cx="21708000" cy="80930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5467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CH" dirty="0"/>
              <a:t>Titel des Kapitels</a:t>
            </a:r>
            <a:endParaRPr lang="de-DE" dirty="0"/>
          </a:p>
        </p:txBody>
      </p:sp>
      <p:sp>
        <p:nvSpPr>
          <p:cNvPr id="14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836000" y="3314329"/>
            <a:ext cx="10620000" cy="885138"/>
          </a:xfrm>
        </p:spPr>
        <p:txBody>
          <a:bodyPr>
            <a:noAutofit/>
          </a:bodyPr>
          <a:lstStyle>
            <a:lvl1pPr marL="0" indent="0">
              <a:buNone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3pPr marL="0" indent="0">
              <a:buNone/>
              <a:defRPr/>
            </a:lvl3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12925211" y="3314236"/>
            <a:ext cx="10620000" cy="885138"/>
          </a:xfrm>
        </p:spPr>
        <p:txBody>
          <a:bodyPr>
            <a:noAutofit/>
          </a:bodyPr>
          <a:lstStyle>
            <a:lvl1pPr marL="0" indent="0">
              <a:buNone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3pPr marL="0" indent="0">
              <a:buNone/>
              <a:defRPr/>
            </a:lvl3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8"/>
          </p:nvPr>
        </p:nvSpPr>
        <p:spPr>
          <a:xfrm>
            <a:off x="1835998" y="4198938"/>
            <a:ext cx="10620002" cy="80930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12925211" y="4198937"/>
            <a:ext cx="10620002" cy="80930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172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CH" dirty="0"/>
              <a:t>Titel des Kapitels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1836738" y="3312000"/>
            <a:ext cx="10620000" cy="8980013"/>
          </a:xfr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Textplatzhalt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12925211" y="3314236"/>
            <a:ext cx="10620000" cy="885138"/>
          </a:xfrm>
        </p:spPr>
        <p:txBody>
          <a:bodyPr>
            <a:noAutofit/>
          </a:bodyPr>
          <a:lstStyle>
            <a:lvl1pPr marL="0" indent="0">
              <a:buNone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3pPr marL="0" indent="0">
              <a:buNone/>
              <a:defRPr/>
            </a:lvl3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12925211" y="4198937"/>
            <a:ext cx="10620002" cy="80930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9362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de-CH" dirty="0"/>
              <a:t>Titel des Kapitels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12923998" y="3312000"/>
            <a:ext cx="10620000" cy="8980013"/>
          </a:xfr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836000" y="3314329"/>
            <a:ext cx="10620000" cy="885138"/>
          </a:xfrm>
        </p:spPr>
        <p:txBody>
          <a:bodyPr>
            <a:noAutofit/>
          </a:bodyPr>
          <a:lstStyle>
            <a:lvl1pPr marL="0" indent="0">
              <a:buNone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3pPr marL="0" indent="0">
              <a:buNone/>
              <a:defRPr/>
            </a:lvl3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18"/>
          </p:nvPr>
        </p:nvSpPr>
        <p:spPr>
          <a:xfrm>
            <a:off x="1835998" y="4198938"/>
            <a:ext cx="10620002" cy="80930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635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1">
    <p:bg>
      <p:bgPr>
        <a:solidFill>
          <a:srgbClr val="FF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6B0A8A7-E18F-D9CA-D14F-CEA47B7596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6151395" y="982212"/>
            <a:ext cx="7200000" cy="645142"/>
            <a:chOff x="0" y="0"/>
            <a:chExt cx="5967622" cy="534670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E2483418-6AF1-EFA6-A5D4-0B6C27C357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6264"/>
              <a:ext cx="266065" cy="3416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BC572DB8-9F65-B0A0-76CD-4292544997B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55" t="35690" r="4907"/>
            <a:stretch/>
          </p:blipFill>
          <p:spPr bwMode="auto">
            <a:xfrm>
              <a:off x="4554747" y="0"/>
              <a:ext cx="1412875" cy="534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2A1D94E1-008B-7917-F59A-EBFBEE25098F}"/>
                </a:ext>
              </a:extLst>
            </p:cNvPr>
            <p:cNvPicPr preferRelativeResize="0"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8"/>
            <a:stretch/>
          </p:blipFill>
          <p:spPr bwMode="auto">
            <a:xfrm>
              <a:off x="2534899" y="86266"/>
              <a:ext cx="716400" cy="35979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1205FD42-1F2F-16EF-CBC9-4E19469D40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124" y="77637"/>
              <a:ext cx="481965" cy="359410"/>
            </a:xfrm>
            <a:prstGeom prst="rect">
              <a:avLst/>
            </a:prstGeom>
            <a:noFill/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6229AF4-BF26-C7DE-82F0-5E7D9780B9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049" y="163902"/>
              <a:ext cx="1081405" cy="205105"/>
            </a:xfrm>
            <a:prstGeom prst="rect">
              <a:avLst/>
            </a:prstGeom>
            <a:noFill/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C6630D1-E99A-8827-F77E-A2E7374EED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45" y="60385"/>
              <a:ext cx="492760" cy="395605"/>
            </a:xfrm>
            <a:prstGeom prst="rect">
              <a:avLst/>
            </a:prstGeom>
            <a:noFill/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05CBFE66-ACB9-D164-6D33-E6008D12D9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009" y="60385"/>
              <a:ext cx="399415" cy="395605"/>
            </a:xfrm>
            <a:prstGeom prst="rect">
              <a:avLst/>
            </a:prstGeom>
            <a:noFill/>
          </p:spPr>
        </p:pic>
      </p:grpSp>
      <p:sp>
        <p:nvSpPr>
          <p:cNvPr id="12" name="Titel 7"/>
          <p:cNvSpPr>
            <a:spLocks noGrp="1"/>
          </p:cNvSpPr>
          <p:nvPr>
            <p:ph type="title" hasCustomPrompt="1"/>
          </p:nvPr>
        </p:nvSpPr>
        <p:spPr>
          <a:xfrm>
            <a:off x="1835998" y="3996000"/>
            <a:ext cx="18000000" cy="3780000"/>
          </a:xfrm>
          <a:noFill/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/>
          <a:lstStyle>
            <a:lvl1pPr>
              <a:lnSpc>
                <a:spcPts val="9600"/>
              </a:lnSpc>
              <a:spcBef>
                <a:spcPts val="0"/>
              </a:spcBef>
              <a:defRPr sz="9600" b="0" i="0">
                <a:ln>
                  <a:noFill/>
                </a:ln>
                <a:solidFill>
                  <a:srgbClr val="0070C0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Herzlichen Dank</a:t>
            </a:r>
            <a:br>
              <a:rPr lang="de-CH" dirty="0"/>
            </a:br>
            <a:r>
              <a:rPr lang="de-CH" dirty="0"/>
              <a:t>für die Aufmerksamkeit</a:t>
            </a:r>
            <a:endParaRPr lang="de-DE" dirty="0"/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835999" y="8964000"/>
            <a:ext cx="13680000" cy="2052000"/>
          </a:xfr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  <a:defRPr sz="3800" b="1" i="0" spc="100">
                <a:solidFill>
                  <a:srgbClr val="0070C0"/>
                </a:solidFill>
                <a:latin typeface="Calibri"/>
                <a:cs typeface="Calibri"/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Kontaktangaben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836738" y="11868150"/>
            <a:ext cx="17999260" cy="1314938"/>
          </a:xfrm>
          <a:noFill/>
          <a:ln>
            <a:noFill/>
          </a:ln>
        </p:spPr>
        <p:txBody>
          <a:bodyPr anchor="b" anchorCtr="0">
            <a:noAutofit/>
          </a:bodyPr>
          <a:lstStyle>
            <a:lvl1pPr marL="0" marR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spc="1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marL="0" marR="0" lvl="0" indent="0" algn="l" defTabSz="1088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((Ort / Veranstaltung</a:t>
            </a:r>
            <a:r>
              <a:rPr lang="de-CH" dirty="0"/>
              <a:t> / Datum))</a:t>
            </a:r>
            <a:endParaRPr lang="de-DE" dirty="0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F853DB22-CC51-8A47-560C-44311DCCA1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4387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244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elfolie 1">
    <p:bg>
      <p:bgPr>
        <a:solidFill>
          <a:srgbClr val="FF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F853DB22-CC51-8A47-560C-44311DCCA1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4387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B9AB766-5FD6-6C81-0EB3-AE38C5D9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204" y="2009898"/>
            <a:ext cx="21708000" cy="1620000"/>
          </a:xfrm>
          <a:noFill/>
        </p:spPr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3169342-EF50-6919-A859-C7FCA165EE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31944" y="2965006"/>
            <a:ext cx="21834475" cy="9744519"/>
          </a:xfrm>
          <a:noFill/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CC57834-C41B-938D-6CD9-F7EF47BBAE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8143998" y="12869088"/>
            <a:ext cx="5400000" cy="483857"/>
            <a:chOff x="0" y="0"/>
            <a:chExt cx="5967622" cy="534670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8ACC0C6F-571E-4C12-8016-7484726465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6264"/>
              <a:ext cx="266065" cy="3416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39328FD-46C7-A859-9FF7-A5CA835FE6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55" t="35690" r="4907"/>
            <a:stretch/>
          </p:blipFill>
          <p:spPr bwMode="auto">
            <a:xfrm>
              <a:off x="4554747" y="0"/>
              <a:ext cx="1412875" cy="534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83CFE50F-46B2-2DD6-D00C-8AECED2DFFEB}"/>
                </a:ext>
              </a:extLst>
            </p:cNvPr>
            <p:cNvPicPr preferRelativeResize="0"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8"/>
            <a:stretch/>
          </p:blipFill>
          <p:spPr bwMode="auto">
            <a:xfrm>
              <a:off x="2534899" y="86266"/>
              <a:ext cx="716400" cy="35979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3D002033-D524-C2B8-A1B3-8AD5E5528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124" y="77637"/>
              <a:ext cx="481965" cy="359410"/>
            </a:xfrm>
            <a:prstGeom prst="rect">
              <a:avLst/>
            </a:prstGeom>
            <a:noFill/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973A4E51-57BB-9EC0-2B67-E5E6A30326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049" y="163902"/>
              <a:ext cx="1081405" cy="205105"/>
            </a:xfrm>
            <a:prstGeom prst="rect">
              <a:avLst/>
            </a:prstGeom>
            <a:noFill/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CBC89DCB-0F04-0D70-6DC2-EB7F258B8E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45" y="60385"/>
              <a:ext cx="492760" cy="395605"/>
            </a:xfrm>
            <a:prstGeom prst="rect">
              <a:avLst/>
            </a:prstGeom>
            <a:noFill/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8FB2DC68-C508-F85C-2EA6-3581D5C898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009" y="60385"/>
              <a:ext cx="399415" cy="39560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08217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C69B08B-28CE-13F6-1E8B-E9A246AC414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8143998" y="13111681"/>
            <a:ext cx="5400000" cy="483857"/>
            <a:chOff x="0" y="0"/>
            <a:chExt cx="5967622" cy="53467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60337A40-C0F8-A719-AE59-15166BDA28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6264"/>
              <a:ext cx="266065" cy="3416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B238881-637B-BFCA-2211-679D8FD850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55" t="35690" r="4907"/>
            <a:stretch/>
          </p:blipFill>
          <p:spPr bwMode="auto">
            <a:xfrm>
              <a:off x="4554747" y="0"/>
              <a:ext cx="1412875" cy="534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872E4B4-CF40-E721-52D1-15C9FF214BA5}"/>
                </a:ext>
              </a:extLst>
            </p:cNvPr>
            <p:cNvPicPr preferRelativeResize="0"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8"/>
            <a:stretch/>
          </p:blipFill>
          <p:spPr bwMode="auto">
            <a:xfrm>
              <a:off x="2534899" y="86266"/>
              <a:ext cx="716400" cy="35979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5327C9AF-1540-0232-7668-6558D9215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124" y="77637"/>
              <a:ext cx="481965" cy="359410"/>
            </a:xfrm>
            <a:prstGeom prst="rect">
              <a:avLst/>
            </a:prstGeom>
            <a:noFill/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A43B9F8D-802C-77A2-5A4A-2F4CDAA471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049" y="163902"/>
              <a:ext cx="1081405" cy="205105"/>
            </a:xfrm>
            <a:prstGeom prst="rect">
              <a:avLst/>
            </a:prstGeom>
            <a:noFill/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A4519E18-5FFF-970A-7772-7E4BCE358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45" y="60385"/>
              <a:ext cx="492760" cy="395605"/>
            </a:xfrm>
            <a:prstGeom prst="rect">
              <a:avLst/>
            </a:prstGeom>
            <a:noFill/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070336FF-656B-C72F-3489-A566FD3C3A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6009" y="60385"/>
              <a:ext cx="399415" cy="395605"/>
            </a:xfrm>
            <a:prstGeom prst="rect">
              <a:avLst/>
            </a:prstGeom>
            <a:noFill/>
          </p:spPr>
        </p:pic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162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 vert="horz" lIns="0" tIns="0" rIns="0" bIns="0" rtlCol="0" anchor="t" anchorCtr="0">
            <a:noAutofit/>
          </a:bodyPr>
          <a:lstStyle/>
          <a:p>
            <a:r>
              <a:rPr lang="de-CH" dirty="0"/>
              <a:t>Modifica del formato del titolo master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835998" y="3312000"/>
            <a:ext cx="21708000" cy="900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 vert="horz" lIns="0" tIns="0" rIns="0" bIns="0" rtlCol="0">
            <a:normAutofit/>
          </a:bodyPr>
          <a:lstStyle/>
          <a:p>
            <a:pPr lvl="0"/>
            <a:r>
              <a:rPr lang="de-CH" dirty="0"/>
              <a:t>Modifica del formato del testo master</a:t>
            </a:r>
          </a:p>
          <a:p>
            <a:pPr lvl="1"/>
            <a:r>
              <a:rPr lang="de-CH" dirty="0"/>
              <a:t>Secondo livello</a:t>
            </a:r>
          </a:p>
          <a:p>
            <a:pPr lvl="2"/>
            <a:r>
              <a:rPr lang="de-CH" dirty="0"/>
              <a:t>Terzo livello</a:t>
            </a:r>
          </a:p>
          <a:p>
            <a:pPr lvl="3"/>
            <a:r>
              <a:rPr lang="de-CH" dirty="0"/>
              <a:t>Quarto livello</a:t>
            </a:r>
          </a:p>
          <a:p>
            <a:pPr lvl="4"/>
            <a:r>
              <a:rPr lang="de-CH" dirty="0"/>
              <a:t>Quinto livello</a:t>
            </a:r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835998" y="12965797"/>
            <a:ext cx="21708000" cy="0"/>
          </a:xfrm>
          <a:prstGeom prst="line">
            <a:avLst/>
          </a:prstGeom>
          <a:ln w="12700" cmpd="sng">
            <a:solidFill>
              <a:srgbClr val="0070C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 userDrawn="1"/>
        </p:nvSpPr>
        <p:spPr>
          <a:xfrm>
            <a:off x="1829779" y="13110802"/>
            <a:ext cx="5671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48C90C54-9323-430F-9ADF-B87A926B5557}" type="slidenum">
              <a:rPr lang="de-DE" sz="2000" baseline="0" smtClean="0">
                <a:solidFill>
                  <a:srgbClr val="0070C0"/>
                </a:solidFill>
              </a:rPr>
              <a:t>‹Nr.›</a:t>
            </a:fld>
            <a:endParaRPr lang="de-CH" sz="2000" dirty="0">
              <a:solidFill>
                <a:srgbClr val="0070C0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24AC780-75F8-4C22-129C-53DD54C3BD91}"/>
              </a:ext>
            </a:extLst>
          </p:cNvPr>
          <p:cNvSpPr txBox="1"/>
          <p:nvPr userDrawn="1"/>
        </p:nvSpPr>
        <p:spPr>
          <a:xfrm>
            <a:off x="2396956" y="13056270"/>
            <a:ext cx="9445009" cy="400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kern="1200" baseline="0" dirty="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lmplementazione</a:t>
            </a:r>
            <a:r>
              <a:rPr lang="it-IT" sz="2000" kern="1200" baseline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dei programmi di </a:t>
            </a:r>
            <a:r>
              <a:rPr lang="it-IT" sz="2000" kern="1200" baseline="0" dirty="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Antimicrobial</a:t>
            </a:r>
            <a:r>
              <a:rPr lang="it-IT" sz="2000" kern="1200" baseline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2000" kern="1200" baseline="0" dirty="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Stewardship</a:t>
            </a:r>
            <a:r>
              <a:rPr lang="it-IT" sz="2000" kern="1200" baseline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(ASP) negli ospedali svizzeri. </a:t>
            </a:r>
            <a:endParaRPr lang="en-US" sz="2000" kern="1200" baseline="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90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7" r:id="rId5"/>
    <p:sldLayoutId id="2147483668" r:id="rId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 xmlns:p15="http://schemas.microsoft.com/office/powerpoint/2012/main">
      <p:transition/>
    </mc:Fallback>
  </mc:AlternateContent>
  <p:hf sldNum="0" hdr="0" dt="0"/>
  <p:txStyles>
    <p:titleStyle>
      <a:lvl1pPr algn="l" defTabSz="1088639" rtl="0" eaLnBrk="1" latinLnBrk="0" hangingPunct="1">
        <a:lnSpc>
          <a:spcPts val="6800"/>
        </a:lnSpc>
        <a:spcBef>
          <a:spcPct val="0"/>
        </a:spcBef>
        <a:buNone/>
        <a:defRPr sz="68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088639" rtl="0" eaLnBrk="1" latinLnBrk="0" hangingPunct="1">
        <a:spcBef>
          <a:spcPts val="0"/>
        </a:spcBef>
        <a:buFont typeface="Arial" panose="020B0604020202020204" pitchFamily="34" charset="0"/>
        <a:buChar char="•"/>
        <a:defRPr sz="5400" b="0" i="0" kern="1200">
          <a:solidFill>
            <a:srgbClr val="0070C0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685800" algn="l" defTabSz="1088639" rtl="0" eaLnBrk="1" latinLnBrk="0" hangingPunct="1">
        <a:spcBef>
          <a:spcPts val="0"/>
        </a:spcBef>
        <a:buFont typeface="Arial" panose="020B0604020202020204" pitchFamily="34" charset="0"/>
        <a:buChar char="•"/>
        <a:defRPr sz="4800" b="0" i="0" kern="1200">
          <a:solidFill>
            <a:srgbClr val="0070C0"/>
          </a:solidFill>
          <a:latin typeface="Calibri Light"/>
          <a:ea typeface="+mn-ea"/>
          <a:cs typeface="Calibri Light"/>
        </a:defRPr>
      </a:lvl2pPr>
      <a:lvl3pPr marL="648000" indent="-648000" algn="l" defTabSz="1088639" rtl="0" eaLnBrk="1" latinLnBrk="0" hangingPunct="1">
        <a:spcBef>
          <a:spcPts val="0"/>
        </a:spcBef>
        <a:buFont typeface="Arial"/>
        <a:buChar char="•"/>
        <a:defRPr sz="4200" b="0" i="0" kern="1200">
          <a:solidFill>
            <a:srgbClr val="0070C0"/>
          </a:solidFill>
          <a:latin typeface="Calibri Light"/>
          <a:ea typeface="+mn-ea"/>
          <a:cs typeface="Calibri Light"/>
        </a:defRPr>
      </a:lvl3pPr>
      <a:lvl4pPr marL="648000" indent="-648000" algn="l" defTabSz="1088639" rtl="0" eaLnBrk="1" latinLnBrk="0" hangingPunct="1">
        <a:spcBef>
          <a:spcPts val="0"/>
        </a:spcBef>
        <a:buFont typeface="Arial"/>
        <a:buChar char="•"/>
        <a:defRPr sz="4200" b="0" i="0" kern="1200">
          <a:solidFill>
            <a:srgbClr val="0070C0"/>
          </a:solidFill>
          <a:latin typeface="Calibri Light"/>
          <a:ea typeface="+mn-ea"/>
          <a:cs typeface="Calibri Light"/>
        </a:defRPr>
      </a:lvl4pPr>
      <a:lvl5pPr marL="647700" indent="-647700" algn="l" defTabSz="1088639" rtl="0" eaLnBrk="1" latinLnBrk="0" hangingPunct="1">
        <a:spcBef>
          <a:spcPts val="0"/>
        </a:spcBef>
        <a:buFont typeface="Arial" panose="020B0604020202020204" pitchFamily="34" charset="0"/>
        <a:buChar char="•"/>
        <a:defRPr sz="4200" b="0" i="0" kern="1200">
          <a:solidFill>
            <a:srgbClr val="0070C0"/>
          </a:solidFill>
          <a:latin typeface="+mn-lt"/>
          <a:ea typeface="+mn-ea"/>
          <a:cs typeface="+mn-c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wissnoso.ch/fileadmin/swissnoso/Dokumente/5_Forschung_und_Entwicklung/2_Punktpraevalenzstudie/230208_ch_pps_2022_national_report_FINAL.pdf" TargetMode="External"/><Relationship Id="rId13" Type="http://schemas.openxmlformats.org/officeDocument/2006/relationships/hyperlink" Target="https://www.swissnoso.ch/fileadmin/swissnoso/Dokumente/5_Forschung_und_Entwicklung/8_Swissnoso_Publikationen/Swissnoso_Minimalstandards_V3_D_220524.pdf" TargetMode="External"/><Relationship Id="rId3" Type="http://schemas.openxmlformats.org/officeDocument/2006/relationships/hyperlink" Target="https://amr-review.org/sites/default/files/160518_Final%20paper_with%20cover.pdf" TargetMode="External"/><Relationship Id="rId7" Type="http://schemas.openxmlformats.org/officeDocument/2006/relationships/hyperlink" Target="https://pubmed.ncbi.nlm.nih.gov/30043725/" TargetMode="External"/><Relationship Id="rId12" Type="http://schemas.openxmlformats.org/officeDocument/2006/relationships/hyperlink" Target="https://pubmed.ncbi.nlm.nih.gov/30449661/" TargetMode="External"/><Relationship Id="rId17" Type="http://schemas.openxmlformats.org/officeDocument/2006/relationships/hyperlink" Target="https://www.swissnoso.ch/fileadmin/swissnoso/Dokumente/10_Verschiedenes/upload_Symposium_27.8.21_Burden_of_HAIS___AMR_Cassini.pdf" TargetMode="External"/><Relationship Id="rId2" Type="http://schemas.openxmlformats.org/officeDocument/2006/relationships/notesSlide" Target="../notesSlides/notesSlide26.xml"/><Relationship Id="rId16" Type="http://schemas.openxmlformats.org/officeDocument/2006/relationships/hyperlink" Target="mailto:Michele.CECCHINI@oecd.or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jamanetwork.com/journals/jamainternalmedicine/fullarticle/2630756" TargetMode="External"/><Relationship Id="rId11" Type="http://schemas.openxmlformats.org/officeDocument/2006/relationships/hyperlink" Target="https://www.oecd.org/switzerland/One-Health-Framework-to-Fight-AMR-in-CHE.pdf" TargetMode="External"/><Relationship Id="rId5" Type="http://schemas.openxmlformats.org/officeDocument/2006/relationships/hyperlink" Target="https://inquest.net/blog/defense-in-depth-detonation-technologies/" TargetMode="External"/><Relationship Id="rId15" Type="http://schemas.openxmlformats.org/officeDocument/2006/relationships/hyperlink" Target="https://smw.ch/index.php/smw/article/view/2381" TargetMode="External"/><Relationship Id="rId10" Type="http://schemas.openxmlformats.org/officeDocument/2006/relationships/hyperlink" Target="https://www.nzz.ch/panorama/fast-300-tote-durch-resistente-bakterien-in-der-schweiz-ld.1435245" TargetMode="External"/><Relationship Id="rId4" Type="http://schemas.openxmlformats.org/officeDocument/2006/relationships/hyperlink" Target="https://www.who.int/europe/news/item/14-04-2023-who-ecdc-report--antimicrobial-resistance-threatens-patient-safety-in-european-region" TargetMode="External"/><Relationship Id="rId9" Type="http://schemas.openxmlformats.org/officeDocument/2006/relationships/hyperlink" Target="https://pubmed.ncbi.nlm.nih.gov/35526066/" TargetMode="External"/><Relationship Id="rId14" Type="http://schemas.openxmlformats.org/officeDocument/2006/relationships/hyperlink" Target="https://www.swissnoso.ch/forschung-entwicklung/umsetzung-star/star-3-antimicrobial-stewardship-programs-for-swiss-hospit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F02E50-7EC1-D016-1382-31BE646F8D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4974" y="8380698"/>
            <a:ext cx="17999260" cy="191544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fr-FR" sz="4400" dirty="0" err="1">
                <a:solidFill>
                  <a:srgbClr val="0070C0"/>
                </a:solidFill>
                <a:latin typeface="+mj-lt"/>
                <a:cs typeface="Calibri"/>
              </a:rPr>
              <a:t>Modello</a:t>
            </a:r>
            <a: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  <a:t> di slide: </a:t>
            </a:r>
            <a:r>
              <a:rPr lang="fr-FR" sz="4400" dirty="0" err="1">
                <a:solidFill>
                  <a:srgbClr val="0070C0"/>
                </a:solidFill>
                <a:latin typeface="+mj-lt"/>
                <a:cs typeface="Calibri"/>
              </a:rPr>
              <a:t>supplemento</a:t>
            </a:r>
            <a: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  <a:t> al manuale per l'implementazione dei programmi di </a:t>
            </a:r>
            <a:r>
              <a:rPr lang="fr-FR" sz="4400" dirty="0" err="1">
                <a:solidFill>
                  <a:srgbClr val="0070C0"/>
                </a:solidFill>
                <a:latin typeface="+mj-lt"/>
                <a:cs typeface="Calibri"/>
              </a:rPr>
              <a:t>stewardship</a:t>
            </a:r>
            <a: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  <a:t> </a:t>
            </a:r>
            <a:r>
              <a:rPr lang="fr-FR" sz="4400" dirty="0" err="1">
                <a:solidFill>
                  <a:srgbClr val="0070C0"/>
                </a:solidFill>
                <a:latin typeface="+mj-lt"/>
                <a:cs typeface="Calibri"/>
              </a:rPr>
              <a:t>antimicrobica</a:t>
            </a:r>
            <a: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  <a:t> (ASP) negli ospedali svizzeri </a:t>
            </a:r>
            <a:b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</a:br>
            <a:r>
              <a:rPr lang="fr-FR" sz="4400" dirty="0">
                <a:solidFill>
                  <a:srgbClr val="0070C0"/>
                </a:solidFill>
                <a:latin typeface="+mj-lt"/>
                <a:cs typeface="Calibri"/>
              </a:rPr>
              <a:t>(prima edizione, 2024).</a:t>
            </a:r>
            <a:endParaRPr lang="de-DE" sz="4400" dirty="0">
              <a:solidFill>
                <a:srgbClr val="0070C0"/>
              </a:solidFill>
              <a:latin typeface="+mj-lt"/>
              <a:cs typeface="Calibri"/>
            </a:endParaRPr>
          </a:p>
        </p:txBody>
      </p:sp>
      <p:sp>
        <p:nvSpPr>
          <p:cNvPr id="11" name="Titel 5">
            <a:extLst>
              <a:ext uri="{FF2B5EF4-FFF2-40B4-BE49-F238E27FC236}">
                <a16:creationId xmlns:a16="http://schemas.microsoft.com/office/drawing/2014/main" id="{B6A2D460-17B4-D9E8-C81E-9F5E6B49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958" y="2692496"/>
            <a:ext cx="21775116" cy="30987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96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Implementazione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di un 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programma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di antimicrobial stewardship 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(ASP)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5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947F19C-4D2B-E1E7-9665-4ED2C1FDF9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2286000"/>
            <a:ext cx="21834475" cy="10423525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de-CH" sz="5100" b="1" dirty="0" err="1"/>
              <a:t>Editore</a:t>
            </a:r>
            <a:r>
              <a:rPr lang="de-CH" sz="5100" b="1" dirty="0"/>
              <a:t>: </a:t>
            </a:r>
            <a:r>
              <a:rPr lang="de-CH" sz="5400" dirty="0"/>
              <a:t>Consorzio </a:t>
            </a:r>
            <a:r>
              <a:rPr lang="de-CH" sz="5400" dirty="0" err="1"/>
              <a:t>del progetto </a:t>
            </a:r>
            <a:r>
              <a:rPr lang="de-CH" sz="5400" dirty="0"/>
              <a:t>StAR-3</a:t>
            </a:r>
            <a:endParaRPr lang="en-US" sz="51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en-US" sz="51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5000" b="1" dirty="0" err="1"/>
              <a:t>Impressum</a:t>
            </a:r>
            <a:r>
              <a:rPr lang="en-US" sz="5000" dirty="0"/>
              <a:t>: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Comitato</a:t>
            </a:r>
            <a:r>
              <a:rPr lang="de-CH" sz="5000" dirty="0"/>
              <a:t> </a:t>
            </a:r>
            <a:r>
              <a:rPr lang="de-CH" sz="5000" dirty="0" err="1"/>
              <a:t>direttivo</a:t>
            </a:r>
            <a:r>
              <a:rPr lang="de-CH" sz="5000" dirty="0"/>
              <a:t> StAR-3: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Swissnoso: PD </a:t>
            </a:r>
            <a:r>
              <a:rPr lang="de-CH" sz="5000" dirty="0" err="1"/>
              <a:t>Dr.ssa</a:t>
            </a:r>
            <a:r>
              <a:rPr lang="de-CH" sz="5000" dirty="0"/>
              <a:t> L. Senn, </a:t>
            </a:r>
            <a:r>
              <a:rPr lang="de-CH" sz="5000" dirty="0" err="1"/>
              <a:t>presidente</a:t>
            </a:r>
            <a:r>
              <a:rPr lang="de-CH" sz="5000" dirty="0"/>
              <a:t> del </a:t>
            </a:r>
            <a:r>
              <a:rPr lang="de-CH" sz="5000" dirty="0" err="1"/>
              <a:t>comitato</a:t>
            </a:r>
            <a:r>
              <a:rPr lang="de-CH" sz="5000" dirty="0"/>
              <a:t> </a:t>
            </a:r>
            <a:r>
              <a:rPr lang="de-CH" sz="5000" dirty="0" err="1"/>
              <a:t>direttivo</a:t>
            </a:r>
            <a:r>
              <a:rPr lang="de-CH" sz="5000" dirty="0"/>
              <a:t>, e Prof. </a:t>
            </a:r>
            <a:r>
              <a:rPr lang="de-CH" sz="5000" dirty="0" err="1"/>
              <a:t>Dr.ssa</a:t>
            </a:r>
            <a:r>
              <a:rPr lang="de-CH" sz="5000" dirty="0"/>
              <a:t> S. Tschudin-Sutter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Swiss Society </a:t>
            </a:r>
            <a:r>
              <a:rPr lang="de-CH" sz="5000" dirty="0" err="1"/>
              <a:t>for</a:t>
            </a:r>
            <a:r>
              <a:rPr lang="de-CH" sz="5000" dirty="0"/>
              <a:t> </a:t>
            </a:r>
            <a:r>
              <a:rPr lang="de-CH" sz="5000" dirty="0" err="1"/>
              <a:t>Infectious</a:t>
            </a:r>
            <a:r>
              <a:rPr lang="de-CH" sz="5000" dirty="0"/>
              <a:t> </a:t>
            </a:r>
            <a:r>
              <a:rPr lang="de-CH" sz="5000" dirty="0" err="1"/>
              <a:t>Diseases</a:t>
            </a:r>
            <a:r>
              <a:rPr lang="de-CH" sz="5000" dirty="0"/>
              <a:t> (SSI): Prof. Dr. S. Kuster e Prof. </a:t>
            </a:r>
            <a:r>
              <a:rPr lang="de-CH" sz="5000" dirty="0" err="1"/>
              <a:t>Dr.ssa</a:t>
            </a:r>
            <a:r>
              <a:rPr lang="de-CH" sz="5000" dirty="0"/>
              <a:t> L. </a:t>
            </a:r>
            <a:r>
              <a:rPr lang="de-CH" sz="5000" dirty="0" err="1"/>
              <a:t>Elzi</a:t>
            </a:r>
            <a:endParaRPr lang="de-CH" sz="50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Società</a:t>
            </a:r>
            <a:r>
              <a:rPr lang="de-CH" sz="5000" dirty="0"/>
              <a:t> Svizzera di </a:t>
            </a:r>
            <a:r>
              <a:rPr lang="de-CH" sz="5000" dirty="0" err="1"/>
              <a:t>Igiene</a:t>
            </a:r>
            <a:r>
              <a:rPr lang="de-CH" sz="5000" dirty="0"/>
              <a:t> </a:t>
            </a:r>
            <a:r>
              <a:rPr lang="de-CH" sz="5000" dirty="0" err="1"/>
              <a:t>Ospedaliera</a:t>
            </a:r>
            <a:r>
              <a:rPr lang="de-CH" sz="5000" dirty="0"/>
              <a:t> (SSIO): Prof. Dr. W. Zingg e </a:t>
            </a:r>
            <a:r>
              <a:rPr lang="de-CH" sz="5000" dirty="0" err="1"/>
              <a:t>Dr.ssa</a:t>
            </a:r>
            <a:r>
              <a:rPr lang="de-CH" sz="5000" dirty="0"/>
              <a:t> C. </a:t>
            </a:r>
            <a:r>
              <a:rPr lang="de-CH" sz="5000" dirty="0" err="1"/>
              <a:t>Pluess</a:t>
            </a:r>
            <a:r>
              <a:rPr lang="de-CH" sz="5000" dirty="0"/>
              <a:t>-Suard 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Swiss Society </a:t>
            </a:r>
            <a:r>
              <a:rPr lang="de-CH" sz="5000" dirty="0" err="1"/>
              <a:t>for</a:t>
            </a:r>
            <a:r>
              <a:rPr lang="de-CH" sz="5000" dirty="0"/>
              <a:t> Microbiology (SSM): Prof. Dr. A. Egli e </a:t>
            </a:r>
            <a:r>
              <a:rPr lang="de-CH" sz="5000" dirty="0" err="1"/>
              <a:t>Dr.ssa</a:t>
            </a:r>
            <a:r>
              <a:rPr lang="de-CH" sz="5000" dirty="0"/>
              <a:t> Linda Müller, PhD, </a:t>
            </a:r>
            <a:r>
              <a:rPr lang="de-CH" sz="5000" dirty="0" err="1"/>
              <a:t>FAMH</a:t>
            </a:r>
            <a:endParaRPr lang="de-CH" sz="50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Associazione</a:t>
            </a:r>
            <a:r>
              <a:rPr lang="de-CH" sz="5000" dirty="0"/>
              <a:t> </a:t>
            </a:r>
            <a:r>
              <a:rPr lang="de-CH" sz="5000" dirty="0" err="1"/>
              <a:t>svizzera</a:t>
            </a:r>
            <a:r>
              <a:rPr lang="de-CH" sz="5000" dirty="0"/>
              <a:t> </a:t>
            </a:r>
            <a:r>
              <a:rPr lang="de-CH" sz="5000" dirty="0" err="1"/>
              <a:t>dei</a:t>
            </a:r>
            <a:r>
              <a:rPr lang="de-CH" sz="5000" dirty="0"/>
              <a:t> </a:t>
            </a:r>
            <a:r>
              <a:rPr lang="de-CH" sz="5000" dirty="0" err="1"/>
              <a:t>farmacisti</a:t>
            </a:r>
            <a:r>
              <a:rPr lang="de-CH" sz="5000" dirty="0"/>
              <a:t> </a:t>
            </a:r>
            <a:r>
              <a:rPr lang="de-CH" sz="5000" dirty="0" err="1"/>
              <a:t>dell'amministrazione</a:t>
            </a:r>
            <a:r>
              <a:rPr lang="de-CH" sz="5000" dirty="0"/>
              <a:t> e </a:t>
            </a:r>
            <a:r>
              <a:rPr lang="de-CH" sz="5000" dirty="0" err="1"/>
              <a:t>degli</a:t>
            </a:r>
            <a:r>
              <a:rPr lang="de-CH" sz="5000" dirty="0"/>
              <a:t> </a:t>
            </a:r>
            <a:r>
              <a:rPr lang="de-CH" sz="5000" dirty="0" err="1"/>
              <a:t>ospedali</a:t>
            </a:r>
            <a:r>
              <a:rPr lang="de-CH" sz="5000" dirty="0"/>
              <a:t> (GSASA): </a:t>
            </a:r>
            <a:r>
              <a:rPr lang="de-CH" sz="5000" dirty="0" err="1"/>
              <a:t>Dr.ssa</a:t>
            </a:r>
            <a:r>
              <a:rPr lang="de-CH" sz="5000" dirty="0"/>
              <a:t> V. Jordan e </a:t>
            </a:r>
            <a:r>
              <a:rPr lang="de-CH" sz="5000" dirty="0" err="1"/>
              <a:t>Dr.ssa</a:t>
            </a:r>
            <a:r>
              <a:rPr lang="de-CH" sz="5000" dirty="0"/>
              <a:t> D. Halbeisen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ANRESIS: Prof. Dr. A. Kronenberg e </a:t>
            </a:r>
            <a:r>
              <a:rPr lang="de-CH" sz="5000" dirty="0" err="1"/>
              <a:t>Dr.ssa</a:t>
            </a:r>
            <a:r>
              <a:rPr lang="de-CH" sz="5000" dirty="0"/>
              <a:t> C. </a:t>
            </a:r>
            <a:r>
              <a:rPr lang="de-CH" sz="5000" dirty="0" err="1"/>
              <a:t>Pluess</a:t>
            </a:r>
            <a:r>
              <a:rPr lang="de-CH" sz="5000" dirty="0"/>
              <a:t>-Suard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FMH: Dr C. Quinto e Dr Philippe Eggimann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Pediatric</a:t>
            </a:r>
            <a:r>
              <a:rPr lang="de-CH" sz="5000" dirty="0"/>
              <a:t> </a:t>
            </a:r>
            <a:r>
              <a:rPr lang="de-CH" sz="5000" dirty="0" err="1"/>
              <a:t>Infectious</a:t>
            </a:r>
            <a:r>
              <a:rPr lang="de-CH" sz="5000" dirty="0"/>
              <a:t> Disease Group </a:t>
            </a:r>
            <a:r>
              <a:rPr lang="de-CH" sz="5000" dirty="0" err="1"/>
              <a:t>of</a:t>
            </a:r>
            <a:r>
              <a:rPr lang="de-CH" sz="5000" dirty="0"/>
              <a:t> </a:t>
            </a:r>
            <a:r>
              <a:rPr lang="de-CH" sz="5000" dirty="0" err="1"/>
              <a:t>Switzerland</a:t>
            </a:r>
            <a:r>
              <a:rPr lang="de-CH" sz="5000" dirty="0"/>
              <a:t> (PIGS), </a:t>
            </a:r>
            <a:r>
              <a:rPr lang="de-CH" sz="5000" dirty="0" err="1"/>
              <a:t>partner</a:t>
            </a:r>
            <a:r>
              <a:rPr lang="de-CH" sz="5000" dirty="0"/>
              <a:t> </a:t>
            </a:r>
            <a:r>
              <a:rPr lang="de-CH" sz="5000" dirty="0" err="1"/>
              <a:t>associato</a:t>
            </a:r>
            <a:r>
              <a:rPr lang="de-CH" sz="5000" dirty="0"/>
              <a:t>: PD </a:t>
            </a:r>
            <a:r>
              <a:rPr lang="de-CH" sz="5000" dirty="0" err="1"/>
              <a:t>Dr.ssa</a:t>
            </a:r>
            <a:r>
              <a:rPr lang="de-CH" sz="5000" dirty="0"/>
              <a:t> Julia Bielicki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de-CH" sz="50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Gruppo</a:t>
            </a:r>
            <a:r>
              <a:rPr lang="de-CH" sz="5000" dirty="0"/>
              <a:t> del </a:t>
            </a:r>
            <a:r>
              <a:rPr lang="de-CH" sz="5000" dirty="0" err="1"/>
              <a:t>progetto</a:t>
            </a:r>
            <a:r>
              <a:rPr lang="de-CH" sz="5000" dirty="0"/>
              <a:t> StAR-3: Dr. Philip Jent, Dr. Marcus Eder, Vinciane Vouets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de-CH" sz="5000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b="1" dirty="0" err="1"/>
              <a:t>Contatto</a:t>
            </a:r>
            <a:r>
              <a:rPr lang="de-CH" sz="5000" b="1" dirty="0"/>
              <a:t>: 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 err="1"/>
              <a:t>Segreteria</a:t>
            </a:r>
            <a:r>
              <a:rPr lang="de-CH" sz="5000" dirty="0"/>
              <a:t> </a:t>
            </a:r>
            <a:r>
              <a:rPr lang="de-CH" sz="5000" dirty="0" err="1"/>
              <a:t>generale</a:t>
            </a:r>
            <a:r>
              <a:rPr lang="de-CH" sz="5000" dirty="0"/>
              <a:t> di Swissnoso, </a:t>
            </a:r>
            <a:r>
              <a:rPr lang="de-CH" sz="5000" dirty="0" err="1"/>
              <a:t>Sulgeneckstrasse</a:t>
            </a:r>
            <a:r>
              <a:rPr lang="de-CH" sz="5000" dirty="0"/>
              <a:t> 35, 3007 Berna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contact@swissnoso.ch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de-CH" sz="5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410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Come potete utilizzare questa presentazione nel vostro ospedale?</a:t>
            </a:r>
            <a:endParaRPr lang="en-GB" sz="60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1BE83-BC1F-6A2E-AD80-4E45E99765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3650536"/>
            <a:ext cx="21834475" cy="9744519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Obiettivo e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gruppi target</a:t>
            </a:r>
            <a:endParaRPr lang="en-GB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i="1" dirty="0" err="1"/>
              <a:t>L'obiettivo</a:t>
            </a:r>
            <a:r>
              <a:rPr lang="en-GB" sz="3600" i="1" dirty="0"/>
              <a:t> della </a:t>
            </a:r>
            <a:r>
              <a:rPr lang="en-GB" sz="3600" i="1" dirty="0" err="1"/>
              <a:t>presentazione</a:t>
            </a:r>
            <a:r>
              <a:rPr lang="en-GB" sz="3600" i="1" dirty="0"/>
              <a:t> è </a:t>
            </a:r>
            <a:r>
              <a:rPr lang="en-GB" sz="3600" i="1" dirty="0" err="1"/>
              <a:t>ottenere</a:t>
            </a:r>
            <a:r>
              <a:rPr lang="en-GB" sz="3600" i="1" dirty="0"/>
              <a:t> il </a:t>
            </a:r>
            <a:r>
              <a:rPr lang="en-GB" sz="3600" i="1" dirty="0" err="1"/>
              <a:t>consenso</a:t>
            </a:r>
            <a:r>
              <a:rPr lang="en-GB" sz="3600" i="1" dirty="0"/>
              <a:t> </a:t>
            </a:r>
            <a:r>
              <a:rPr lang="en-GB" sz="3600" i="1" dirty="0" err="1"/>
              <a:t>della</a:t>
            </a:r>
            <a:r>
              <a:rPr lang="en-GB" sz="3600" i="1" dirty="0"/>
              <a:t> direzione </a:t>
            </a:r>
            <a:r>
              <a:rPr lang="en-GB" sz="3600" i="1" dirty="0" err="1"/>
              <a:t>dell'ospedale</a:t>
            </a:r>
            <a:r>
              <a:rPr lang="en-GB" sz="3600" i="1" dirty="0"/>
              <a:t> per </a:t>
            </a:r>
            <a:r>
              <a:rPr lang="en-GB" sz="3600" i="1" dirty="0" err="1"/>
              <a:t>l'implementazione</a:t>
            </a:r>
            <a:r>
              <a:rPr lang="en-GB" sz="3600" i="1" dirty="0"/>
              <a:t> di antimicrobial stewardship (ASP). E</a:t>
            </a:r>
            <a:r>
              <a:rPr lang="it-IT" sz="3600" i="1" dirty="0"/>
              <a:t> rivolta </a:t>
            </a:r>
            <a:r>
              <a:rPr lang="en-GB" sz="3600" i="1" dirty="0"/>
              <a:t>ai </a:t>
            </a:r>
            <a:r>
              <a:rPr lang="en-GB" sz="3600" i="1" dirty="0" err="1"/>
              <a:t>membri</a:t>
            </a:r>
            <a:r>
              <a:rPr lang="en-GB" sz="3600" i="1" dirty="0"/>
              <a:t> </a:t>
            </a:r>
            <a:r>
              <a:rPr lang="en-GB" sz="3600" i="1" dirty="0" err="1"/>
              <a:t>della</a:t>
            </a:r>
            <a:r>
              <a:rPr lang="en-GB" sz="3600" i="1" dirty="0"/>
              <a:t> direzione </a:t>
            </a:r>
            <a:r>
              <a:rPr lang="en-GB" sz="3600" i="1" dirty="0" err="1"/>
              <a:t>dell'ospedale</a:t>
            </a:r>
            <a:r>
              <a:rPr lang="en-GB" sz="3600" i="1" dirty="0"/>
              <a:t> (CEO, </a:t>
            </a:r>
            <a:r>
              <a:rPr lang="en-GB" sz="3600" i="1" dirty="0" err="1"/>
              <a:t>CMO</a:t>
            </a:r>
            <a:r>
              <a:rPr lang="en-GB" sz="3600" i="1" dirty="0"/>
              <a:t>, </a:t>
            </a:r>
            <a:r>
              <a:rPr lang="en-GB" sz="3600" i="1" dirty="0" err="1"/>
              <a:t>ecc</a:t>
            </a:r>
            <a:r>
              <a:rPr lang="en-GB" sz="3600" i="1" dirty="0"/>
              <a:t>.) e </a:t>
            </a:r>
            <a:r>
              <a:rPr lang="en-GB" sz="3600" i="1" dirty="0" err="1"/>
              <a:t>altri</a:t>
            </a:r>
            <a:r>
              <a:rPr lang="en-GB" sz="3600" i="1" dirty="0"/>
              <a:t> comitati </a:t>
            </a:r>
            <a:r>
              <a:rPr lang="en-GB" sz="3600" i="1" dirty="0" err="1"/>
              <a:t>pertinenti</a:t>
            </a:r>
            <a:r>
              <a:rPr lang="en-GB" sz="3600" i="1" dirty="0"/>
              <a:t> e ai </a:t>
            </a:r>
            <a:r>
              <a:rPr lang="en-GB" sz="3600" i="1" dirty="0" err="1"/>
              <a:t>responsabili</a:t>
            </a:r>
            <a:r>
              <a:rPr lang="en-GB" sz="3600" i="1" dirty="0"/>
              <a:t> del dipartimento di </a:t>
            </a:r>
            <a:r>
              <a:rPr lang="en-GB" sz="3600" i="1" dirty="0" err="1"/>
              <a:t>qualità</a:t>
            </a:r>
            <a:r>
              <a:rPr lang="en-GB" sz="3600" i="1" dirty="0"/>
              <a:t> </a:t>
            </a:r>
            <a:r>
              <a:rPr lang="en-GB" sz="3600" i="1" dirty="0" err="1"/>
              <a:t>delle</a:t>
            </a:r>
            <a:r>
              <a:rPr lang="en-GB" sz="3600" i="1" dirty="0"/>
              <a:t> cure.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Raccomandazioni 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per il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responsabile di ASP</a:t>
            </a:r>
            <a:endParaRPr lang="en-GB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i="1" dirty="0" err="1"/>
              <a:t>Adattate</a:t>
            </a:r>
            <a:r>
              <a:rPr lang="en-GB" sz="3600" i="1" dirty="0"/>
              <a:t> la </a:t>
            </a:r>
            <a:r>
              <a:rPr lang="en-GB" sz="3600" i="1" dirty="0" err="1"/>
              <a:t>parte</a:t>
            </a:r>
            <a:r>
              <a:rPr lang="en-GB" sz="3600" i="1" dirty="0"/>
              <a:t> generale </a:t>
            </a:r>
            <a:r>
              <a:rPr lang="en-GB" sz="3600" i="1" dirty="0" err="1"/>
              <a:t>della</a:t>
            </a:r>
            <a:r>
              <a:rPr lang="en-GB" sz="3600" i="1" dirty="0"/>
              <a:t> </a:t>
            </a:r>
            <a:r>
              <a:rPr lang="en-GB" sz="3600" i="1" dirty="0" err="1"/>
              <a:t>presentazione</a:t>
            </a:r>
            <a:r>
              <a:rPr lang="en-GB" sz="3600" i="1" dirty="0"/>
              <a:t> alle </a:t>
            </a:r>
            <a:r>
              <a:rPr lang="en-GB" sz="3600" i="1" dirty="0" err="1"/>
              <a:t>vostra</a:t>
            </a:r>
            <a:r>
              <a:rPr lang="en-GB" sz="3600" i="1" dirty="0"/>
              <a:t> </a:t>
            </a:r>
            <a:r>
              <a:rPr lang="en-GB" sz="3600" i="1" dirty="0" err="1"/>
              <a:t>gestione</a:t>
            </a:r>
            <a:r>
              <a:rPr lang="en-GB" sz="3600" i="1" dirty="0"/>
              <a:t> </a:t>
            </a:r>
            <a:r>
              <a:rPr lang="en-GB" sz="3600" i="1" dirty="0" err="1"/>
              <a:t>dell’ospedale</a:t>
            </a:r>
            <a:r>
              <a:rPr lang="en-GB" sz="3600" i="1" dirty="0"/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i="1" dirty="0" err="1"/>
              <a:t>Aggiungete </a:t>
            </a:r>
            <a:r>
              <a:rPr lang="en-GB" sz="3600" i="1" dirty="0"/>
              <a:t>delle slide sulla situazione locale, </a:t>
            </a:r>
            <a:r>
              <a:rPr lang="en-GB" sz="3600" i="1" dirty="0" err="1"/>
              <a:t>compresa un'</a:t>
            </a:r>
            <a:r>
              <a:rPr lang="en-GB" sz="3600" i="1" dirty="0"/>
              <a:t>analisi dell'uso di </a:t>
            </a:r>
            <a:r>
              <a:rPr lang="en-GB" sz="3600" i="1" dirty="0" err="1"/>
              <a:t>antibiotici</a:t>
            </a:r>
            <a:r>
              <a:rPr lang="en-GB" sz="3600" i="1" dirty="0"/>
              <a:t>, </a:t>
            </a:r>
            <a:r>
              <a:rPr lang="en-GB" sz="3600" i="1" dirty="0" err="1"/>
              <a:t>nonché una strategia </a:t>
            </a:r>
            <a:r>
              <a:rPr lang="en-GB" sz="3600" i="1" dirty="0"/>
              <a:t>per </a:t>
            </a:r>
            <a:r>
              <a:rPr lang="en-GB" sz="3600" i="1" dirty="0" err="1"/>
              <a:t>affrontare i problemi </a:t>
            </a:r>
            <a:r>
              <a:rPr lang="en-GB" sz="3600" i="1" dirty="0"/>
              <a:t>e una stima delle </a:t>
            </a:r>
            <a:r>
              <a:rPr lang="en-GB" sz="3600" i="1" dirty="0" err="1"/>
              <a:t>risorse necessarie </a:t>
            </a:r>
            <a:r>
              <a:rPr lang="en-GB" sz="3600" i="1" dirty="0"/>
              <a:t>per </a:t>
            </a:r>
            <a:r>
              <a:rPr lang="en-GB" sz="3600" i="1" dirty="0" err="1"/>
              <a:t>attuare </a:t>
            </a:r>
            <a:r>
              <a:rPr lang="en-GB" sz="3600" i="1" dirty="0"/>
              <a:t>la </a:t>
            </a:r>
            <a:r>
              <a:rPr lang="en-GB" sz="3600" i="1" dirty="0" err="1"/>
              <a:t>strategia</a:t>
            </a:r>
            <a:r>
              <a:rPr lang="en-GB" sz="3600" i="1" dirty="0"/>
              <a:t>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i="1" dirty="0"/>
              <a:t>Per la prima </a:t>
            </a:r>
            <a:r>
              <a:rPr lang="en-GB" sz="3600" i="1" dirty="0" err="1"/>
              <a:t>attività ASP, utilizzare </a:t>
            </a:r>
            <a:r>
              <a:rPr lang="en-GB" sz="3600" i="1" dirty="0"/>
              <a:t>la guida pratica "</a:t>
            </a:r>
            <a:r>
              <a:rPr lang="fr-CH" sz="3600" i="1" dirty="0"/>
              <a:t>Avviare un ASP da zero" (supplemento al manuale).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6367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BE43D4BD-21E1-F837-9A0B-8EFEBF624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958" y="7545705"/>
            <a:ext cx="13680000" cy="2052000"/>
          </a:xfrm>
        </p:spPr>
        <p:txBody>
          <a:bodyPr/>
          <a:lstStyle/>
          <a:p>
            <a:r>
              <a:rPr lang="de-CH" sz="4400" b="0" dirty="0">
                <a:latin typeface="+mj-lt"/>
              </a:rPr>
              <a:t>Nome [oratore]</a:t>
            </a:r>
          </a:p>
          <a:p>
            <a:r>
              <a:rPr lang="de-CH" sz="4400" b="0" dirty="0">
                <a:latin typeface="+mj-lt"/>
              </a:rPr>
              <a:t>Luogo e data</a:t>
            </a:r>
          </a:p>
        </p:txBody>
      </p:sp>
      <p:sp>
        <p:nvSpPr>
          <p:cNvPr id="11" name="Titel 5">
            <a:extLst>
              <a:ext uri="{FF2B5EF4-FFF2-40B4-BE49-F238E27FC236}">
                <a16:creationId xmlns:a16="http://schemas.microsoft.com/office/drawing/2014/main" id="{B6A2D460-17B4-D9E8-C81E-9F5E6B49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958" y="2692496"/>
            <a:ext cx="21775116" cy="30987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96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Implementazione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di un 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programma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di antimicrobial stewardship </a:t>
            </a:r>
            <a:r>
              <a:rPr lang="en-GB" sz="9600" b="1" dirty="0">
                <a:latin typeface="Calibri" panose="020F0502020204030204" pitchFamily="34" charset="0"/>
                <a:cs typeface="Calibri" panose="020F0502020204030204" pitchFamily="34" charset="0"/>
              </a:rPr>
              <a:t>(ASP)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C7D5B3-A480-41C3-834C-584E3E3221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3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8851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Implementazione</a:t>
            </a:r>
            <a:r>
              <a:rPr lang="en-GB" sz="5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di un </a:t>
            </a:r>
            <a:r>
              <a:rPr lang="en-GB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programma</a:t>
            </a:r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 di antimicrobial stewardship (ASP)</a:t>
            </a: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6000" y="2700000"/>
            <a:ext cx="21707998" cy="885138"/>
          </a:xfrm>
        </p:spPr>
        <p:txBody>
          <a:bodyPr/>
          <a:lstStyle/>
          <a:p>
            <a:r>
              <a:rPr lang="en-GB" b="1"/>
              <a:t>Contenuto</a:t>
            </a:r>
          </a:p>
          <a:p>
            <a:endParaRPr lang="en-GB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EE5715D-8F8A-5096-47FF-CDC2D7B9B2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3585138"/>
            <a:ext cx="21708000" cy="80930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/>
              <a:t>1. </a:t>
            </a:r>
            <a:r>
              <a:rPr lang="en-GB" dirty="0" err="1"/>
              <a:t>Resistenza agli antibiotici nel mondo</a:t>
            </a:r>
            <a:endParaRPr lang="en-GB" dirty="0"/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2. </a:t>
            </a:r>
            <a:r>
              <a:rPr lang="en-GB" dirty="0" err="1"/>
              <a:t>Resistenza agli antibiotici</a:t>
            </a:r>
            <a:r>
              <a:rPr lang="en-GB" dirty="0"/>
              <a:t>: </a:t>
            </a:r>
            <a:r>
              <a:rPr lang="en-GB" dirty="0" err="1"/>
              <a:t>rischi </a:t>
            </a:r>
            <a:r>
              <a:rPr lang="en-GB" dirty="0"/>
              <a:t>per i pazienti e gli </a:t>
            </a:r>
            <a:r>
              <a:rPr lang="en-GB" dirty="0" err="1"/>
              <a:t>ospedali</a:t>
            </a:r>
            <a:endParaRPr lang="en-GB" dirty="0"/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3. La situazione </a:t>
            </a:r>
            <a:r>
              <a:rPr lang="en-GB" dirty="0" err="1"/>
              <a:t>in </a:t>
            </a:r>
            <a:r>
              <a:rPr lang="en-GB" dirty="0"/>
              <a:t>Svizzera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4. </a:t>
            </a:r>
            <a:r>
              <a:rPr lang="en-GB" dirty="0" err="1"/>
              <a:t>Implementazione </a:t>
            </a:r>
            <a:r>
              <a:rPr lang="en-GB" dirty="0"/>
              <a:t>di un ASP: </a:t>
            </a:r>
            <a:r>
              <a:rPr lang="en-GB" dirty="0" err="1"/>
              <a:t>sfide locali</a:t>
            </a:r>
            <a:r>
              <a:rPr lang="en-GB" dirty="0"/>
              <a:t>, </a:t>
            </a:r>
            <a:r>
              <a:rPr lang="en-GB" dirty="0" err="1"/>
              <a:t>strategia </a:t>
            </a:r>
            <a:r>
              <a:rPr lang="en-GB" dirty="0"/>
              <a:t>e </a:t>
            </a:r>
            <a:r>
              <a:rPr lang="en-GB" dirty="0" err="1"/>
              <a:t>requisiti di risorse</a:t>
            </a:r>
            <a:endParaRPr lang="en-GB" dirty="0">
              <a:highlight>
                <a:srgbClr val="FFFF00"/>
              </a:highlight>
            </a:endParaRPr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endParaRPr lang="en-GB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3200" dirty="0" err="1"/>
              <a:t>Abbreviazioni utilizzate</a:t>
            </a:r>
            <a:endParaRPr lang="en-GB" sz="3200" dirty="0"/>
          </a:p>
          <a:p>
            <a:pPr marL="0" indent="0">
              <a:lnSpc>
                <a:spcPct val="150000"/>
              </a:lnSpc>
              <a:buNone/>
            </a:pPr>
            <a:r>
              <a:rPr lang="en-GB" sz="3200" dirty="0"/>
              <a:t>ASP: programma di stewardship antimicrobica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 dirty="0"/>
              <a:t>AMR: resistenza antimicrobica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5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8645A-9456-1402-93F5-C60E370CA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5236BBF-44C2-56DC-1739-F3D77B7E2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809067"/>
            <a:ext cx="21708000" cy="134906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5400" dirty="0" err="1">
                <a:solidFill>
                  <a:schemeClr val="bg1">
                    <a:lumMod val="75000"/>
                  </a:schemeClr>
                </a:solidFill>
              </a:rPr>
              <a:t>Resistenza agli antibiotici nel </a:t>
            </a:r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mondo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AA09EC6-1621-AF93-D880-ADD5CE76F1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21708000" cy="190857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La resistenza agli antibiotici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è in aumento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 tutto il mondo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C532732-EE1F-B7C8-B90E-33646CC8B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4337723"/>
            <a:ext cx="12026305" cy="856921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100.000 </a:t>
            </a:r>
            <a:r>
              <a:rPr lang="de-CH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miliardi</a:t>
            </a: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 di </a:t>
            </a:r>
            <a:r>
              <a:rPr lang="de-CH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dollari</a:t>
            </a: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 di perdita </a:t>
            </a:r>
            <a:b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</a:b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di produttività entro il 2050 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latin typeface="+mj-lt"/>
                <a:cs typeface="Calibri" panose="020F0502020204030204" pitchFamily="34" charset="0"/>
              </a:rPr>
              <a:t>10 milioni di morti  all'anno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de-CH" dirty="0">
              <a:latin typeface="+mj-lt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de-CH" dirty="0">
              <a:latin typeface="+mj-lt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dirty="0">
                <a:latin typeface="+mj-lt"/>
                <a:cs typeface="Calibri" panose="020F0502020204030204" pitchFamily="34" charset="0"/>
              </a:rPr>
              <a:t>      Rapporto O'Neill, Regno Unito 2016</a:t>
            </a:r>
          </a:p>
          <a:p>
            <a:pPr marL="0" indent="0">
              <a:lnSpc>
                <a:spcPct val="150000"/>
              </a:lnSpc>
              <a:buNone/>
            </a:pPr>
            <a:endParaRPr lang="de-CH" sz="5400" dirty="0">
              <a:solidFill>
                <a:srgbClr val="C00000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71D499-3FB6-2418-EBA2-961580C6C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8909">
            <a:off x="12806649" y="4633708"/>
            <a:ext cx="4429354" cy="6297660"/>
          </a:xfrm>
          <a:prstGeom prst="rect">
            <a:avLst/>
          </a:prstGeom>
          <a:effectLst>
            <a:outerShdw blurRad="416238" dist="158377" dir="2460000" sx="104775" sy="104775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9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>
                <a:solidFill>
                  <a:schemeClr val="bg1">
                    <a:lumMod val="75000"/>
                  </a:schemeClr>
                </a:solidFill>
              </a:rPr>
              <a:t>Resistenza agli antibiotici nel mondo</a:t>
            </a:r>
            <a:endParaRPr lang="en-GB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 descr="A person in a hospital bed&#10;&#10;Description automatically generated">
            <a:extLst>
              <a:ext uri="{FF2B5EF4-FFF2-40B4-BE49-F238E27FC236}">
                <a16:creationId xmlns:a16="http://schemas.microsoft.com/office/drawing/2014/main" id="{F8D4DBD6-312A-C571-61A9-89EDE04C9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994" y="2420076"/>
            <a:ext cx="15939941" cy="9975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24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7,133 Patient Avatar Images, Stock Photos, 3D objects, &amp; Vectors |  Shutterstock">
            <a:extLst>
              <a:ext uri="{FF2B5EF4-FFF2-40B4-BE49-F238E27FC236}">
                <a16:creationId xmlns:a16="http://schemas.microsoft.com/office/drawing/2014/main" id="{A1CC8C27-DBCF-A53C-7558-BA8B46A45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2"/>
          <a:stretch/>
        </p:blipFill>
        <p:spPr bwMode="auto">
          <a:xfrm>
            <a:off x="20969686" y="1807138"/>
            <a:ext cx="3162981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Resistenza agli antibiotici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: rischi per i pazienti e per il sistema sanitario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6000" y="2249707"/>
            <a:ext cx="21707998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b="1" dirty="0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Caso 1 </a:t>
            </a:r>
            <a:r>
              <a:rPr lang="de-CH" sz="5400" dirty="0" err="1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Batteriemia di batteri multiresistenti (BMR)  </a:t>
            </a:r>
            <a:endParaRPr lang="en-GB" dirty="0">
              <a:latin typeface="+mj-lt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4B7FAB-0DA3-FEDE-5B86-F26063EA1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3062383"/>
            <a:ext cx="21396535" cy="9573617"/>
          </a:xfrm>
          <a:solidFill>
            <a:schemeClr val="lt1">
              <a:alpha val="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Donna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attiva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 70 anni. Operazione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all'anca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Italia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1 mese fa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Invio in ospedale da parte del medico di famiglia per sospetta polmonite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Pronto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soccorso: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paziente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ipossico e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ipoteso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Iniziato ossigeno e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meropenem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Diagnosi: embolia polmonare maggiore.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Anticoagulato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trasferito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 terapia intensiva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Giorno 5: episodi di febbre (nonostante l'uso continuo di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meropenem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Giorno 7: </a:t>
            </a:r>
            <a:r>
              <a:rPr lang="de-CH" sz="4400" i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Klebsiella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nelle emocolture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ceppo produttore di carbapenemasi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resistente al meropenem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Implementazione delle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misure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PCI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Uso prolungato di vari antibiotici, complicato tra l'altro da insufficienza renale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La situazione sta lentamente migliorando </a:t>
            </a:r>
            <a:endParaRPr lang="de-CH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686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7,133 Patient Avatar Images, Stock Photos, 3D objects, &amp; Vectors |  Shutterstock">
            <a:extLst>
              <a:ext uri="{FF2B5EF4-FFF2-40B4-BE49-F238E27FC236}">
                <a16:creationId xmlns:a16="http://schemas.microsoft.com/office/drawing/2014/main" id="{1693B5CF-2339-7C88-D896-32A6B76D2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7" t="12340" r="50000" b="13053"/>
          <a:stretch/>
        </p:blipFill>
        <p:spPr bwMode="auto">
          <a:xfrm>
            <a:off x="20762391" y="347472"/>
            <a:ext cx="2937339" cy="312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Resistenza agli antibiotici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: </a:t>
            </a:r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rischi 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per i </a:t>
            </a:r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pazienti 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e per il </a:t>
            </a:r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sistema sanitario</a:t>
            </a:r>
            <a:endParaRPr lang="en-GB" sz="3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332569"/>
            <a:ext cx="21707998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b="1" dirty="0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Caso 2 </a:t>
            </a:r>
            <a:r>
              <a:rPr lang="de-CH" sz="5400" dirty="0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Infezione </a:t>
            </a:r>
            <a:r>
              <a:rPr lang="de-CH" sz="5400" i="1" dirty="0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da Clostridioides difficile </a:t>
            </a:r>
            <a:r>
              <a:rPr lang="de-CH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associata ad antibiotici</a:t>
            </a:r>
            <a:endParaRPr lang="en-GB" dirty="0">
              <a:latin typeface="+mj-lt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4B7FAB-0DA3-FEDE-5B86-F26063EA1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3172905"/>
            <a:ext cx="21707998" cy="9521262"/>
          </a:xfrm>
          <a:solidFill>
            <a:schemeClr val="lt1">
              <a:alpha val="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Uomo attivo di 65 anni. Ricoverato nell'ospedale locale per un "intervento alla prostata".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Il trattamento con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ciprofloxacina è iniziato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Il giorno 2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è comparsa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una nuova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ematuria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Catetere transuretrale inserito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Giorno 5: il paziente sviluppa una grave diarrea acquosa.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Il campione di feci prelevato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il giorno 7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conferma l'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infezione da C. </a:t>
            </a:r>
            <a:r>
              <a:rPr lang="de-CH" sz="4400" i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difficile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Revisione l'elenco dei farmaci: Ciprofloxacina ritirata per mancanza di indicazioni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Il paziente è debole e necessita di una flebo. Il giorno 10, trauma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cranico a seguito di una caduta</a:t>
            </a:r>
            <a:endParaRPr lang="de-CH" sz="44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Giorno 15 </a:t>
            </a:r>
            <a:r>
              <a:rPr lang="de-CH" sz="4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miglioramento </a:t>
            </a: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clinico e trasferimento programmato al reparto di riabilitazione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4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Trasferimento ritardato a causa di domande sul rischio di trasmissione di </a:t>
            </a:r>
            <a:r>
              <a:rPr lang="de-CH" sz="4400" i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C. difficile</a:t>
            </a:r>
            <a:endParaRPr lang="de-CH" sz="44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,133 Patient Avatar Images, Stock Photos, 3D objects, &amp; Vectors |  Shutterstock">
            <a:extLst>
              <a:ext uri="{FF2B5EF4-FFF2-40B4-BE49-F238E27FC236}">
                <a16:creationId xmlns:a16="http://schemas.microsoft.com/office/drawing/2014/main" id="{6141C0D8-CE15-D73A-CB41-7874F1A3E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7" t="12340" r="50000" b="13053"/>
          <a:stretch/>
        </p:blipFill>
        <p:spPr bwMode="auto">
          <a:xfrm>
            <a:off x="20762391" y="347472"/>
            <a:ext cx="2937339" cy="312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7FE16525-4873-010D-C8C4-BAEC93DE2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127" y="5324066"/>
            <a:ext cx="8680371" cy="584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7,133 Patient Avatar Images, Stock Photos, 3D objects, &amp; Vectors |  Shutterstock">
            <a:extLst>
              <a:ext uri="{FF2B5EF4-FFF2-40B4-BE49-F238E27FC236}">
                <a16:creationId xmlns:a16="http://schemas.microsoft.com/office/drawing/2014/main" id="{3E5D128B-60BF-1AD1-9ECF-CA2B7DBCD5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2"/>
          <a:stretch/>
        </p:blipFill>
        <p:spPr bwMode="auto">
          <a:xfrm>
            <a:off x="9576392" y="1263052"/>
            <a:ext cx="3293609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911471-8EDE-FF53-C7A8-DD9DEF78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700857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4800" dirty="0" err="1">
                <a:solidFill>
                  <a:schemeClr val="bg1">
                    <a:lumMod val="75000"/>
                  </a:schemeClr>
                </a:solidFill>
              </a:rPr>
              <a:t>I rischi</a:t>
            </a:r>
            <a:r>
              <a:rPr lang="de-CH" sz="4800" dirty="0">
                <a:solidFill>
                  <a:schemeClr val="bg1">
                    <a:lumMod val="75000"/>
                  </a:schemeClr>
                </a:solidFill>
              </a:rPr>
              <a:t>: le </a:t>
            </a:r>
            <a:r>
              <a:rPr lang="de-CH" sz="4800" dirty="0" err="1">
                <a:solidFill>
                  <a:schemeClr val="bg1">
                    <a:lumMod val="75000"/>
                  </a:schemeClr>
                </a:solidFill>
              </a:rPr>
              <a:t>omissioni possono portare </a:t>
            </a:r>
            <a:r>
              <a:rPr lang="de-CH" sz="4800" dirty="0">
                <a:solidFill>
                  <a:schemeClr val="bg1">
                    <a:lumMod val="75000"/>
                  </a:schemeClr>
                </a:solidFill>
              </a:rPr>
              <a:t>a </a:t>
            </a:r>
            <a:r>
              <a:rPr lang="de-CH" sz="4800" dirty="0" err="1">
                <a:solidFill>
                  <a:schemeClr val="bg1">
                    <a:lumMod val="75000"/>
                  </a:schemeClr>
                </a:solidFill>
              </a:rPr>
              <a:t>complicazioni</a:t>
            </a:r>
            <a:endParaRPr lang="de-CH" sz="4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892662-64F7-A326-8961-57811E58D7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76028"/>
            <a:ext cx="10620000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dirty="0"/>
              <a:t>Caso 1 </a:t>
            </a:r>
            <a:r>
              <a:rPr lang="de-CH" dirty="0" err="1"/>
              <a:t>Batteriemia </a:t>
            </a:r>
            <a:r>
              <a:rPr lang="de-CH" dirty="0"/>
              <a:t>BMR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0D3EE8-573B-88EE-FEF7-718D14897B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7174" y="2660640"/>
            <a:ext cx="9776822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dirty="0"/>
              <a:t>Caso 2 </a:t>
            </a:r>
            <a:r>
              <a:rPr lang="de-CH" dirty="0" err="1"/>
              <a:t>Infezione da </a:t>
            </a:r>
            <a:r>
              <a:rPr lang="de-CH" dirty="0"/>
              <a:t>C. </a:t>
            </a:r>
            <a:r>
              <a:rPr lang="de-CH" i="1" dirty="0" err="1"/>
              <a:t>difficile</a:t>
            </a:r>
            <a:endParaRPr lang="de-CH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7DD40B2-05A8-75AC-423E-5CA2778B31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lt1">
              <a:alpha val="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de-CH" dirty="0" err="1"/>
              <a:t>Rischio </a:t>
            </a:r>
            <a:r>
              <a:rPr lang="de-CH" dirty="0"/>
              <a:t>di BMR non rilevato </a:t>
            </a:r>
            <a:br>
              <a:rPr lang="de-CH" dirty="0"/>
            </a:br>
            <a:r>
              <a:rPr lang="de-CH" dirty="0"/>
              <a:t>(recente ricovero all'estero ;</a:t>
            </a:r>
            <a:br>
              <a:rPr lang="de-CH" dirty="0"/>
            </a:br>
            <a:r>
              <a:rPr lang="de-CH" dirty="0"/>
              <a:t>nessuno screening al momento </a:t>
            </a:r>
            <a:br>
              <a:rPr lang="de-CH" dirty="0"/>
            </a:br>
            <a:r>
              <a:rPr lang="de-CH" dirty="0"/>
              <a:t>del ricovero) </a:t>
            </a:r>
          </a:p>
          <a:p>
            <a:endParaRPr lang="de-CH" dirty="0"/>
          </a:p>
          <a:p>
            <a:r>
              <a:rPr lang="de-CH" dirty="0" err="1"/>
              <a:t>Indicazione non chiara </a:t>
            </a:r>
            <a:r>
              <a:rPr lang="de-CH" dirty="0"/>
              <a:t>per </a:t>
            </a:r>
            <a:br>
              <a:rPr lang="de-CH" dirty="0"/>
            </a:br>
            <a:r>
              <a:rPr lang="de-CH" dirty="0" err="1"/>
              <a:t>antibiotico ad ampio spettro</a:t>
            </a:r>
            <a:endParaRPr lang="de-CH" dirty="0"/>
          </a:p>
          <a:p>
            <a:pPr marL="0" indent="0">
              <a:buNone/>
            </a:pPr>
            <a:r>
              <a:rPr lang="de-CH" dirty="0"/>
              <a:t>    </a:t>
            </a:r>
          </a:p>
          <a:p>
            <a:r>
              <a:rPr lang="de-CH" dirty="0"/>
              <a:t>Nessun controllo degli antibiotici </a:t>
            </a:r>
            <a:br>
              <a:rPr lang="de-CH" dirty="0"/>
            </a:br>
            <a:r>
              <a:rPr lang="de-CH" dirty="0"/>
              <a:t>al 3° giorno o durante le visite </a:t>
            </a:r>
            <a:br>
              <a:rPr lang="de-CH" dirty="0"/>
            </a:br>
            <a:r>
              <a:rPr lang="de-CH" dirty="0" err="1"/>
              <a:t>nel</a:t>
            </a:r>
            <a:r>
              <a:rPr lang="de-CH" dirty="0"/>
              <a:t> </a:t>
            </a:r>
            <a:r>
              <a:rPr lang="de-CH" dirty="0" err="1"/>
              <a:t>unità</a:t>
            </a:r>
            <a:r>
              <a:rPr lang="de-CH" dirty="0"/>
              <a:t> di </a:t>
            </a:r>
            <a:r>
              <a:rPr lang="de-CH" dirty="0" err="1"/>
              <a:t>terapia</a:t>
            </a:r>
            <a:r>
              <a:rPr lang="de-CH" dirty="0"/>
              <a:t> intensiva</a:t>
            </a:r>
          </a:p>
          <a:p>
            <a:pPr marL="0" indent="0">
              <a:buNone/>
            </a:pPr>
            <a:r>
              <a:rPr lang="de-CH" dirty="0"/>
              <a:t>  </a:t>
            </a:r>
          </a:p>
          <a:p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4040AD-9685-5EEF-6F92-6A5F4AAD6F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7174" y="4198938"/>
            <a:ext cx="9776823" cy="8437062"/>
          </a:xfrm>
          <a:solidFill>
            <a:schemeClr val="lt1">
              <a:alpha val="0"/>
            </a:schemeClr>
          </a:solidFill>
        </p:spPr>
        <p:txBody>
          <a:bodyPr>
            <a:normAutofit fontScale="85000" lnSpcReduction="20000"/>
          </a:bodyPr>
          <a:lstStyle/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dirty="0"/>
              <a:t>Indicazione non chiara per l'antibiotico (</a:t>
            </a:r>
            <a:r>
              <a:rPr lang="de-CH" dirty="0" err="1"/>
              <a:t>probabilmente </a:t>
            </a:r>
            <a:r>
              <a:rPr lang="de-CH" dirty="0"/>
              <a:t>a causa </a:t>
            </a:r>
            <a:r>
              <a:rPr lang="de-CH" dirty="0" err="1"/>
              <a:t>di una profilassi chirurgica ‘prolungata’</a:t>
            </a:r>
            <a:r>
              <a:rPr lang="de-CH" dirty="0"/>
              <a:t>)</a:t>
            </a:r>
            <a:br>
              <a:rPr lang="de-CH" dirty="0"/>
            </a:br>
            <a:endParaRPr lang="de-CH" dirty="0"/>
          </a:p>
          <a:p>
            <a:pPr lvl="1"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sz="5400" dirty="0" err="1"/>
              <a:t>Nessuna</a:t>
            </a:r>
            <a:r>
              <a:rPr lang="de-CH" sz="5400" dirty="0"/>
              <a:t> </a:t>
            </a:r>
            <a:r>
              <a:rPr lang="de-CH" sz="5400" dirty="0" err="1"/>
              <a:t>verifica</a:t>
            </a:r>
            <a:r>
              <a:rPr lang="de-CH" sz="5400" dirty="0"/>
              <a:t> </a:t>
            </a:r>
            <a:br>
              <a:rPr lang="de-CH" sz="5400" dirty="0"/>
            </a:br>
            <a:r>
              <a:rPr lang="de-CH" sz="5400" dirty="0" err="1"/>
              <a:t>dei</a:t>
            </a:r>
            <a:r>
              <a:rPr lang="de-CH" sz="5400" dirty="0"/>
              <a:t> </a:t>
            </a:r>
            <a:r>
              <a:rPr lang="de-CH" sz="5400" dirty="0" err="1"/>
              <a:t>antibiotici</a:t>
            </a:r>
            <a:r>
              <a:rPr lang="de-CH" sz="5400" dirty="0"/>
              <a:t> </a:t>
            </a:r>
            <a:br>
              <a:rPr lang="de-CH" sz="5400" dirty="0"/>
            </a:br>
            <a:r>
              <a:rPr lang="de-CH" sz="5400" dirty="0"/>
              <a:t>il giorno 3 o dopo</a:t>
            </a:r>
          </a:p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de-CH" dirty="0"/>
          </a:p>
          <a:p>
            <a: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dirty="0" err="1"/>
              <a:t>Diagnosi</a:t>
            </a:r>
            <a:r>
              <a:rPr lang="de-CH" dirty="0"/>
              <a:t> </a:t>
            </a:r>
            <a:r>
              <a:rPr lang="de-CH" dirty="0" err="1"/>
              <a:t>ritardata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/>
              <a:t>di </a:t>
            </a:r>
            <a:r>
              <a:rPr lang="de-CH" dirty="0" err="1"/>
              <a:t>C.</a:t>
            </a:r>
            <a:r>
              <a:rPr lang="de-CH" i="1" dirty="0" err="1"/>
              <a:t>difficile</a:t>
            </a:r>
            <a:r>
              <a:rPr lang="de-CH" i="1" dirty="0"/>
              <a:t> </a:t>
            </a:r>
            <a:br>
              <a:rPr lang="de-CH" dirty="0"/>
            </a:br>
            <a:r>
              <a:rPr lang="de-CH" dirty="0"/>
              <a:t>(rischio aggiuntivo)</a:t>
            </a:r>
          </a:p>
          <a:p>
            <a:pPr marL="0" indent="0" algn="r">
              <a:buNone/>
            </a:pPr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170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846100"/>
          </a:xfrm>
        </p:spPr>
        <p:txBody>
          <a:bodyPr/>
          <a:lstStyle/>
          <a:p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Resistenza agli antibiotici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: rischi per i pazienti e per il sistema sanitario</a:t>
            </a:r>
            <a:endParaRPr lang="en-GB" sz="3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10357589" cy="788267"/>
          </a:xfrm>
        </p:spPr>
        <p:txBody>
          <a:bodyPr/>
          <a:lstStyle/>
          <a:p>
            <a:r>
              <a:rPr lang="de-CH" sz="5400" b="1" dirty="0" err="1">
                <a:solidFill>
                  <a:srgbClr val="0070C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Rischi per il paziente</a:t>
            </a:r>
            <a:endParaRPr lang="en-GB" dirty="0">
              <a:latin typeface="+mj-lt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4B7FAB-0DA3-FEDE-5B86-F26063EA1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9" y="3928533"/>
            <a:ext cx="10357588" cy="856921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Rischio di </a:t>
            </a:r>
            <a:r>
              <a:rPr lang="de-CH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infezione incontrollata con conseguenze potenzialmente </a:t>
            </a: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letali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latin typeface="+mj-lt"/>
                <a:cs typeface="Calibri" panose="020F0502020204030204" pitchFamily="34" charset="0"/>
              </a:rPr>
              <a:t>Uso di antibiotici meno efficaci e più tossici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latin typeface="+mj-lt"/>
                <a:cs typeface="Calibri" panose="020F0502020204030204" pitchFamily="34" charset="0"/>
              </a:rPr>
              <a:t>La diffusione di batteri resistenti e il </a:t>
            </a: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rischio </a:t>
            </a:r>
            <a:r>
              <a:rPr lang="de-CH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di </a:t>
            </a:r>
            <a:r>
              <a:rPr lang="de-CH" dirty="0" err="1">
                <a:latin typeface="+mj-lt"/>
                <a:cs typeface="Calibri" panose="020F0502020204030204" pitchFamily="34" charset="0"/>
              </a:rPr>
              <a:t>epidemie nosocomiali</a:t>
            </a:r>
            <a:endParaRPr lang="de-CH" dirty="0">
              <a:latin typeface="+mj-lt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CH" sz="5400" dirty="0">
              <a:solidFill>
                <a:srgbClr val="C00000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2" descr="Antibiotics, drugs, perscribe ">
            <a:extLst>
              <a:ext uri="{FF2B5EF4-FFF2-40B4-BE49-F238E27FC236}">
                <a16:creationId xmlns:a16="http://schemas.microsoft.com/office/drawing/2014/main" id="{6B7F97C0-EAA1-010C-383C-1BD6DE687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780" y="8213138"/>
            <a:ext cx="7556150" cy="357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24">
            <a:extLst>
              <a:ext uri="{FF2B5EF4-FFF2-40B4-BE49-F238E27FC236}">
                <a16:creationId xmlns:a16="http://schemas.microsoft.com/office/drawing/2014/main" id="{8FB0A50B-CBAB-8BCD-99B4-94989284E121}"/>
              </a:ext>
            </a:extLst>
          </p:cNvPr>
          <p:cNvSpPr txBox="1"/>
          <p:nvPr/>
        </p:nvSpPr>
        <p:spPr>
          <a:xfrm>
            <a:off x="13355053" y="3928533"/>
            <a:ext cx="89188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  <a:t>Un </a:t>
            </a:r>
            <a:r>
              <a:rPr lang="en-US" sz="4400" b="1" dirty="0" err="1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  <a:t>paziente ospedaliero </a:t>
            </a:r>
            <a: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  <a:t>su cinque </a:t>
            </a:r>
            <a:b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</a:br>
            <a:r>
              <a:rPr lang="en-US" sz="4400" b="1" dirty="0" err="1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  <a:t>soffre di </a:t>
            </a:r>
            <a: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</a:rPr>
              <a:t>reazioni avverse </a:t>
            </a:r>
          </a:p>
          <a:p>
            <a:pPr algn="r"/>
            <a: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  <a:cs typeface="Ink Free" panose="020F0502020204030204" pitchFamily="34" charset="0"/>
              </a:rPr>
              <a:t>antibiotici </a:t>
            </a:r>
          </a:p>
          <a:p>
            <a:pPr algn="r"/>
            <a:br>
              <a:rPr lang="en-US" sz="4400" b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  <a:cs typeface="Ink Free" panose="020F0502020204030204" pitchFamily="34" charset="0"/>
              </a:rPr>
            </a:br>
            <a:r>
              <a:rPr lang="en-US" sz="4400" b="1" i="1" dirty="0" err="1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  <a:cs typeface="Ink Free" panose="020F0502020204030204" pitchFamily="34" charset="0"/>
              </a:rPr>
              <a:t>Tamma </a:t>
            </a:r>
            <a:r>
              <a:rPr lang="en-US" sz="4400" b="1" i="1" dirty="0">
                <a:solidFill>
                  <a:srgbClr val="C00000"/>
                </a:solidFill>
                <a:highlight>
                  <a:srgbClr val="FFFFE6"/>
                </a:highlight>
                <a:latin typeface="Ink Free" panose="020F0502020204030204" pitchFamily="34" charset="0"/>
                <a:cs typeface="Ink Free" panose="020F0502020204030204" pitchFamily="34" charset="0"/>
              </a:rPr>
              <a:t>et al, JAMA 2017 </a:t>
            </a:r>
            <a:endParaRPr lang="en-US" sz="4400" b="1" i="1" dirty="0">
              <a:solidFill>
                <a:srgbClr val="C00000"/>
              </a:solidFill>
              <a:latin typeface="Ink Free" panose="020F0502020204030204" pitchFamily="34" charset="0"/>
              <a:cs typeface="Ink Free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5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982716"/>
          </a:xfrm>
        </p:spPr>
        <p:txBody>
          <a:bodyPr/>
          <a:lstStyle/>
          <a:p>
            <a:r>
              <a:rPr lang="en-GB" sz="4800" dirty="0" err="1">
                <a:solidFill>
                  <a:schemeClr val="bg1">
                    <a:lumMod val="75000"/>
                  </a:schemeClr>
                </a:solidFill>
              </a:rPr>
              <a:t>Resistenza agli antibiotici</a:t>
            </a:r>
            <a:r>
              <a:rPr lang="en-GB" sz="4800" dirty="0">
                <a:solidFill>
                  <a:schemeClr val="bg1">
                    <a:lumMod val="75000"/>
                  </a:schemeClr>
                </a:solidFill>
              </a:rPr>
              <a:t>: rischi per i pazienti e per il sistema sanitario</a:t>
            </a:r>
            <a:endParaRPr lang="en-GB" sz="3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14250669" cy="822133"/>
          </a:xfrm>
        </p:spPr>
        <p:txBody>
          <a:bodyPr/>
          <a:lstStyle/>
          <a:p>
            <a:r>
              <a:rPr lang="de-CH" sz="5400" b="1" dirty="0">
                <a:solidFill>
                  <a:srgbClr val="C00000"/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Rischi per l'ospedale</a:t>
            </a:r>
            <a:endParaRPr lang="en-GB" strike="sngStrike" dirty="0">
              <a:solidFill>
                <a:srgbClr val="C00000"/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4B7FAB-0DA3-FEDE-5B86-F26063EA1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9" y="3928533"/>
            <a:ext cx="9441602" cy="856921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5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Lunghi soggiorni in ospedale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Rischio </a:t>
            </a: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di </a:t>
            </a: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epidemie nosocomiali</a:t>
            </a:r>
            <a:endParaRPr lang="de-CH" sz="5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54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Aumento del carico di lavoro del personale</a:t>
            </a:r>
            <a:endParaRPr lang="de-CH" sz="5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5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Aumento dei </a:t>
            </a:r>
            <a:r>
              <a:rPr lang="de-CH" sz="54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costi</a:t>
            </a:r>
            <a:endParaRPr lang="de-CH" sz="54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sz="5400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Danno di reputazione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E6C357-74DF-6E73-A78E-A28299118D3F}"/>
              </a:ext>
            </a:extLst>
          </p:cNvPr>
          <p:cNvSpPr txBox="1">
            <a:spLocks/>
          </p:cNvSpPr>
          <p:nvPr/>
        </p:nvSpPr>
        <p:spPr>
          <a:xfrm>
            <a:off x="13126509" y="3928533"/>
            <a:ext cx="9441602" cy="8569210"/>
          </a:xfrm>
          <a:prstGeom prst="rect">
            <a:avLst/>
          </a:prstGeom>
          <a:solidFill>
            <a:schemeClr val="lt1"/>
          </a:solidFill>
          <a:ln w="127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vert="horz" lIns="0" tIns="0" rIns="0" bIns="0" rtlCol="0">
            <a:normAutofit/>
          </a:bodyPr>
          <a:lstStyle>
            <a:lvl1pPr marL="685800" indent="-6858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5400" b="0" i="0" kern="1200">
                <a:solidFill>
                  <a:srgbClr val="0070C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6858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48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2pPr>
            <a:lvl3pPr marL="648000" indent="-648000" algn="l" defTabSz="1088639" rtl="0" eaLnBrk="1" latinLnBrk="0" hangingPunct="1">
              <a:spcBef>
                <a:spcPts val="0"/>
              </a:spcBef>
              <a:buFont typeface="Arial"/>
              <a:buChar char="•"/>
              <a:defRPr sz="42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3pPr>
            <a:lvl4pPr marL="648000" indent="-648000" algn="l" defTabSz="1088639" rtl="0" eaLnBrk="1" latinLnBrk="0" hangingPunct="1">
              <a:spcBef>
                <a:spcPts val="0"/>
              </a:spcBef>
              <a:buFont typeface="Arial"/>
              <a:buChar char="•"/>
              <a:defRPr sz="42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4pPr>
            <a:lvl5pPr marL="647700" indent="-6477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de-CH" dirty="0">
              <a:solidFill>
                <a:srgbClr val="C00000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E7C68F-8167-EE85-C192-C4DB3BAFF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469" y="3928533"/>
            <a:ext cx="12029529" cy="5973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89AC01-34D2-C40F-78EC-EEC4D659BF61}"/>
              </a:ext>
            </a:extLst>
          </p:cNvPr>
          <p:cNvSpPr txBox="1"/>
          <p:nvPr/>
        </p:nvSpPr>
        <p:spPr>
          <a:xfrm>
            <a:off x="12869333" y="9738727"/>
            <a:ext cx="1067466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Focolaio di batteri resistenti alla vancomicina </a:t>
            </a:r>
            <a:b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</a:br>
            <a:r>
              <a:rPr lang="en-US" sz="4000" b="0" i="1" u="none" strike="noStrike" dirty="0">
                <a:solidFill>
                  <a:srgbClr val="C00000"/>
                </a:solidFill>
                <a:effectLst/>
                <a:latin typeface="Conv_MinionPro-Regular"/>
              </a:rPr>
              <a:t>Enterococcus faecium </a:t>
            </a:r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clone </a:t>
            </a:r>
            <a:r>
              <a:rPr lang="en-US" sz="4000" b="0" i="0" u="none" strike="noStrike" dirty="0" err="1">
                <a:solidFill>
                  <a:srgbClr val="C00000"/>
                </a:solidFill>
                <a:effectLst/>
                <a:latin typeface="Conv_MinionPro-Regular"/>
              </a:rPr>
              <a:t>ST796</a:t>
            </a:r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:</a:t>
            </a:r>
            <a:b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</a:br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89 pazienti </a:t>
            </a:r>
            <a:r>
              <a:rPr lang="en-US" sz="4000" b="0" i="0" u="none" strike="noStrike" dirty="0" err="1">
                <a:solidFill>
                  <a:srgbClr val="C00000"/>
                </a:solidFill>
                <a:effectLst/>
                <a:latin typeface="Conv_MinionPro-Regular"/>
              </a:rPr>
              <a:t>colpiti </a:t>
            </a:r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in </a:t>
            </a:r>
          </a:p>
          <a:p>
            <a:pPr algn="r"/>
            <a:r>
              <a:rPr lang="en-US" sz="4000" b="0" i="0" u="none" strike="noStrike" dirty="0">
                <a:solidFill>
                  <a:srgbClr val="C00000"/>
                </a:solidFill>
                <a:effectLst/>
                <a:latin typeface="Conv_MinionPro-Regular"/>
              </a:rPr>
              <a:t>quattro ospedali svizzeri 2017-18</a:t>
            </a:r>
          </a:p>
        </p:txBody>
      </p:sp>
    </p:spTree>
    <p:extLst>
      <p:ext uri="{BB962C8B-B14F-4D97-AF65-F5344CB8AC3E}">
        <p14:creationId xmlns:p14="http://schemas.microsoft.com/office/powerpoint/2010/main" val="151507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CF8AD-416F-DBF7-B377-25CCF56B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88A4EFB-C741-8581-9557-51AD668872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9" y="2764465"/>
            <a:ext cx="11981602" cy="9400548"/>
          </a:xfrm>
          <a:solidFill>
            <a:schemeClr val="lt1"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latin typeface="+mj-lt"/>
                <a:cs typeface="Calibri" panose="020F0502020204030204" pitchFamily="34" charset="0"/>
              </a:rPr>
              <a:t>Prescrizioni di antibiotici </a:t>
            </a:r>
            <a:r>
              <a:rPr lang="en-US" b="1" dirty="0">
                <a:latin typeface="+mj-lt"/>
                <a:cs typeface="Calibri" panose="020F0502020204030204" pitchFamily="34" charset="0"/>
              </a:rPr>
              <a:t>in Svizzera</a:t>
            </a:r>
          </a:p>
          <a:p>
            <a:endParaRPr lang="en-US" sz="4400" b="1" dirty="0">
              <a:latin typeface="+mj-lt"/>
              <a:cs typeface="Calibri" panose="020F0502020204030204" pitchFamily="34" charset="0"/>
            </a:endParaRPr>
          </a:p>
          <a:p>
            <a:r>
              <a:rPr lang="en-US" b="1" dirty="0">
                <a:latin typeface="+mj-lt"/>
                <a:cs typeface="Calibri" panose="020F0502020204030204" pitchFamily="34" charset="0"/>
              </a:rPr>
              <a:t>Un terzo (34%) dei pazienti </a:t>
            </a:r>
            <a:br>
              <a:rPr lang="en-US" dirty="0">
                <a:latin typeface="+mj-lt"/>
                <a:cs typeface="Calibri" panose="020F0502020204030204" pitchFamily="34" charset="0"/>
              </a:rPr>
            </a:br>
            <a:r>
              <a:rPr lang="en-US" dirty="0" err="1">
                <a:latin typeface="+mj-lt"/>
                <a:cs typeface="Calibri" panose="020F0502020204030204" pitchFamily="34" charset="0"/>
              </a:rPr>
              <a:t>riceve </a:t>
            </a:r>
            <a:r>
              <a:rPr lang="en-US" dirty="0">
                <a:latin typeface="+mj-lt"/>
                <a:cs typeface="Calibri" panose="020F0502020204030204" pitchFamily="34" charset="0"/>
              </a:rPr>
              <a:t>antibiotici </a:t>
            </a:r>
            <a:br>
              <a:rPr lang="en-US" dirty="0">
                <a:latin typeface="+mj-lt"/>
              </a:rPr>
            </a:br>
            <a:endParaRPr 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E9312-7AE7-6E38-26FA-4EF804758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4823">
            <a:off x="17638022" y="5062137"/>
            <a:ext cx="4815485" cy="6922641"/>
          </a:xfrm>
          <a:prstGeom prst="rect">
            <a:avLst/>
          </a:prstGeom>
          <a:effectLst>
            <a:outerShdw blurRad="483869" dist="38100" dir="2700000" sx="105000" sy="105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4F85A6-B23C-C801-FB7B-07FEC20E411E}"/>
              </a:ext>
            </a:extLst>
          </p:cNvPr>
          <p:cNvSpPr txBox="1"/>
          <p:nvPr/>
        </p:nvSpPr>
        <p:spPr>
          <a:xfrm>
            <a:off x="13405070" y="2758076"/>
            <a:ext cx="996172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5300" dirty="0"/>
              <a:t>Indagine di prevalenza </a:t>
            </a:r>
            <a:r>
              <a:rPr lang="en-US" sz="5300" dirty="0" err="1"/>
              <a:t>nazionale</a:t>
            </a:r>
            <a:r>
              <a:rPr lang="en-US" sz="5300" dirty="0"/>
              <a:t> </a:t>
            </a:r>
            <a:r>
              <a:rPr lang="en-US" sz="5300" dirty="0" err="1"/>
              <a:t>su</a:t>
            </a:r>
            <a:r>
              <a:rPr lang="en-US" sz="5300" dirty="0"/>
              <a:t> 13.916 pazienti ricoverati in 108 ospedali.   </a:t>
            </a:r>
            <a:br>
              <a:rPr lang="en-US" sz="5300" dirty="0"/>
            </a:br>
            <a:br>
              <a:rPr lang="en-US" sz="5300" dirty="0"/>
            </a:br>
            <a:r>
              <a:rPr lang="en-US" sz="3200" b="1" i="1" dirty="0"/>
              <a:t>CH-PPS, 2022</a:t>
            </a: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4AA25B60-D9BA-9B68-AEBC-5CE080FC9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997952"/>
          </a:xfrm>
        </p:spPr>
        <p:txBody>
          <a:bodyPr/>
          <a:lstStyle/>
          <a:p>
            <a:r>
              <a:rPr lang="en-US" sz="5400" dirty="0">
                <a:solidFill>
                  <a:schemeClr val="bg1">
                    <a:lumMod val="75000"/>
                  </a:schemeClr>
                </a:solidFill>
              </a:rPr>
              <a:t>Situazione in Svizzera</a:t>
            </a:r>
            <a:endParaRPr lang="de-CH" sz="5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2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E2A6-025A-B789-5626-9E94CC34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7C8CEB3-21AE-7240-D626-4DBB439A8E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460480" y="2573000"/>
            <a:ext cx="8090696" cy="7888991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75A901-058E-A446-0664-5E4150FD88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2783021"/>
            <a:ext cx="12337201" cy="9381992"/>
          </a:xfrm>
          <a:solidFill>
            <a:schemeClr val="lt1"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Appropriatezza delle prescrizioni: studio condotto in un grande ospedale svizzero</a:t>
            </a:r>
          </a:p>
          <a:p>
            <a:pPr marL="0" indent="0">
              <a:buNone/>
            </a:pPr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Profilassi antibiotica: 37/62 (60%) pazienti non avevano indicazioni per continuare il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trattamento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antibiotico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Trattamento antibiotico: possibilità di ottimizzare il trattamento, </a:t>
            </a:r>
            <a:b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principalmente interrompendolo, </a:t>
            </a:r>
            <a:b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in 69/120 (58%).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A66679-2483-7FA3-0565-CCEBA968F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047" y="2573000"/>
            <a:ext cx="5294127" cy="7471760"/>
          </a:xfrm>
          <a:prstGeom prst="rect">
            <a:avLst/>
          </a:prstGeom>
          <a:effectLst>
            <a:outerShdw blurRad="483869" dist="38100" dir="2700000" sx="105000" sy="105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el 4">
            <a:extLst>
              <a:ext uri="{FF2B5EF4-FFF2-40B4-BE49-F238E27FC236}">
                <a16:creationId xmlns:a16="http://schemas.microsoft.com/office/drawing/2014/main" id="{2ECD18E0-5020-677E-56F1-9B6399131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1708000" cy="774599"/>
          </a:xfrm>
        </p:spPr>
        <p:txBody>
          <a:bodyPr/>
          <a:lstStyle/>
          <a:p>
            <a:r>
              <a:rPr lang="en-US" sz="5400" dirty="0">
                <a:solidFill>
                  <a:schemeClr val="bg1">
                    <a:lumMod val="75000"/>
                  </a:schemeClr>
                </a:solidFill>
              </a:rPr>
              <a:t>Situazione </a:t>
            </a:r>
            <a:r>
              <a:rPr lang="en-US" sz="5400" dirty="0" err="1">
                <a:solidFill>
                  <a:schemeClr val="bg1">
                    <a:lumMod val="75000"/>
                  </a:schemeClr>
                </a:solidFill>
              </a:rPr>
              <a:t>in </a:t>
            </a:r>
            <a:r>
              <a:rPr lang="en-US" sz="5400" dirty="0">
                <a:solidFill>
                  <a:schemeClr val="bg1">
                    <a:lumMod val="75000"/>
                  </a:schemeClr>
                </a:solidFill>
              </a:rPr>
              <a:t>Svizzera</a:t>
            </a:r>
            <a:endParaRPr lang="de-CH" sz="5400" dirty="0">
              <a:solidFill>
                <a:schemeClr val="bg1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296B3-551F-724C-9DFF-B04A7ED58479}"/>
              </a:ext>
            </a:extLst>
          </p:cNvPr>
          <p:cNvSpPr txBox="1"/>
          <p:nvPr/>
        </p:nvSpPr>
        <p:spPr>
          <a:xfrm>
            <a:off x="15462504" y="10508441"/>
            <a:ext cx="121980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br>
              <a:rPr lang="en-US" sz="4400" i="1" dirty="0"/>
            </a:br>
            <a:r>
              <a:rPr lang="en-US" sz="4400" b="1" i="1" dirty="0"/>
              <a:t>Moulin et al, 2022</a:t>
            </a:r>
            <a:endParaRPr lang="en-US" sz="44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B8D79-DD0A-3E05-F523-81F6E184824D}"/>
              </a:ext>
            </a:extLst>
          </p:cNvPr>
          <p:cNvSpPr txBox="1"/>
          <p:nvPr/>
        </p:nvSpPr>
        <p:spPr>
          <a:xfrm>
            <a:off x="2457790" y="12851994"/>
            <a:ext cx="12198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Implementazione dell'ASP negli </a:t>
            </a:r>
            <a:r>
              <a:rPr lang="en-GB" sz="2000" dirty="0" err="1">
                <a:solidFill>
                  <a:srgbClr val="0070C0"/>
                </a:solidFill>
              </a:rPr>
              <a:t>ospedali </a:t>
            </a:r>
            <a:r>
              <a:rPr lang="en-GB" sz="2000" dirty="0">
                <a:solidFill>
                  <a:srgbClr val="0070C0"/>
                </a:solidFill>
              </a:rPr>
              <a:t>svizzeri</a:t>
            </a:r>
            <a:endParaRPr lang="de-D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0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809067"/>
            <a:ext cx="22018609" cy="1201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Situazione in Svizzera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01C0EC7-B985-7759-C328-78CBA270B0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12286402" cy="686667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L'AMR, un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tema di attualità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4B7FAB-0DA3-FEDE-5B86-F26063EA1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3928533"/>
            <a:ext cx="9992207" cy="8460112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L'OCSE stima che </a:t>
            </a: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ogni anno 300 persone </a:t>
            </a: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muoiano </a:t>
            </a: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a causa della </a:t>
            </a: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resistenza antimicrobica</a:t>
            </a: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, </a:t>
            </a:r>
            <a:b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</a:b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tendenza in aumento</a:t>
            </a:r>
            <a:b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</a:br>
            <a:endParaRPr lang="de-CH" sz="4800" dirty="0">
              <a:solidFill>
                <a:srgbClr val="C00000"/>
              </a:solidFill>
              <a:latin typeface="+mj-lt"/>
              <a:cs typeface="Calibri" panose="020F0502020204030204" pitchFamily="34" charset="0"/>
              <a:sym typeface="Wingdings" pitchFamily="2" charset="2"/>
            </a:endParaRPr>
          </a:p>
          <a:p>
            <a:pPr>
              <a:spcAft>
                <a:spcPts val="600"/>
              </a:spcAft>
            </a:pP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Dal 2010, </a:t>
            </a: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il numero di anni di vita in buona salute persi </a:t>
            </a:r>
            <a:r>
              <a:rPr lang="de-CH" dirty="0">
                <a:latin typeface="+mj-lt"/>
                <a:cs typeface="Calibri" panose="020F0502020204030204" pitchFamily="34" charset="0"/>
                <a:sym typeface="Wingdings" pitchFamily="2" charset="2"/>
              </a:rPr>
              <a:t>a causa della </a:t>
            </a:r>
            <a:r>
              <a:rPr lang="de-CH" dirty="0" err="1">
                <a:latin typeface="+mj-lt"/>
                <a:cs typeface="Calibri" panose="020F0502020204030204" pitchFamily="34" charset="0"/>
                <a:sym typeface="Wingdings" pitchFamily="2" charset="2"/>
              </a:rPr>
              <a:t>resistenza antimicrobica </a:t>
            </a:r>
            <a:r>
              <a:rPr lang="de-CH" dirty="0">
                <a:solidFill>
                  <a:srgbClr val="C00000"/>
                </a:solidFill>
                <a:latin typeface="+mj-lt"/>
                <a:cs typeface="Calibri" panose="020F0502020204030204" pitchFamily="34" charset="0"/>
                <a:sym typeface="Wingdings" pitchFamily="2" charset="2"/>
              </a:rPr>
              <a:t>è in aumento.</a:t>
            </a:r>
            <a:br>
              <a:rPr lang="de-CH" sz="4800" dirty="0">
                <a:solidFill>
                  <a:srgbClr val="C00000"/>
                </a:solidFill>
                <a:sym typeface="Wingdings" pitchFamily="2" charset="2"/>
              </a:rPr>
            </a:br>
            <a:r>
              <a:rPr lang="de-CH" sz="4800" dirty="0">
                <a:solidFill>
                  <a:srgbClr val="C00000"/>
                </a:solidFill>
                <a:sym typeface="Wingdings" pitchFamily="2" charset="2"/>
              </a:rPr>
              <a:t> </a:t>
            </a:r>
            <a:endParaRPr lang="de-CH" sz="4400" dirty="0">
              <a:solidFill>
                <a:srgbClr val="C00000"/>
              </a:solidFill>
              <a:sym typeface="Wingdings" pitchFamily="2" charset="2"/>
            </a:endParaRPr>
          </a:p>
          <a:p>
            <a:pPr>
              <a:spcAft>
                <a:spcPts val="600"/>
              </a:spcAft>
            </a:pPr>
            <a:r>
              <a:rPr lang="de-CH" dirty="0" err="1">
                <a:latin typeface="+mj-lt"/>
                <a:cs typeface="Calibri" panose="020F0502020204030204" pitchFamily="34" charset="0"/>
              </a:rPr>
              <a:t>Aumento </a:t>
            </a:r>
            <a:r>
              <a:rPr lang="de-CH" dirty="0">
                <a:latin typeface="+mj-lt"/>
                <a:cs typeface="Calibri" panose="020F0502020204030204" pitchFamily="34" charset="0"/>
              </a:rPr>
              <a:t>dei </a:t>
            </a:r>
            <a:r>
              <a:rPr lang="de-CH" dirty="0" err="1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batteri resistenti agli antibiotici ad ampio spettro</a:t>
            </a:r>
            <a:endParaRPr lang="de-CH" dirty="0">
              <a:solidFill>
                <a:srgbClr val="C00000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4988CC-2AD1-176A-10B6-F60FB76FC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23" r="26135"/>
          <a:stretch/>
        </p:blipFill>
        <p:spPr>
          <a:xfrm>
            <a:off x="12212130" y="3354716"/>
            <a:ext cx="5445586" cy="720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A70F2-DA05-3303-925C-D3FBD6FE76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91" b="24461"/>
          <a:stretch/>
        </p:blipFill>
        <p:spPr>
          <a:xfrm>
            <a:off x="12193587" y="4041383"/>
            <a:ext cx="5740554" cy="21069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BC628B-0BE7-0670-445C-170BFE1E89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82" b="2947"/>
          <a:stretch/>
        </p:blipFill>
        <p:spPr>
          <a:xfrm>
            <a:off x="13269433" y="7852042"/>
            <a:ext cx="9000402" cy="41627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A3298A-F87A-8A9F-15D6-E10BA0FBE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46664" y="2751244"/>
            <a:ext cx="3804512" cy="3488482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>
                <a:alpha val="67048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272893-84D3-8DB9-BDC1-9F113BFB17D4}"/>
              </a:ext>
            </a:extLst>
          </p:cNvPr>
          <p:cNvSpPr txBox="1"/>
          <p:nvPr/>
        </p:nvSpPr>
        <p:spPr>
          <a:xfrm>
            <a:off x="12558971" y="11889958"/>
            <a:ext cx="108862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dirty="0" err="1">
                <a:latin typeface="Calibri" panose="020F0502020204030204" pitchFamily="34" charset="0"/>
              </a:rPr>
              <a:t>Enterobacteriaceae produttrici di carbapenemasi </a:t>
            </a:r>
            <a:r>
              <a:rPr lang="en-US" sz="2000" dirty="0">
                <a:latin typeface="Calibri" panose="020F0502020204030204" pitchFamily="34" charset="0"/>
              </a:rPr>
              <a:t>(CPE), </a:t>
            </a:r>
            <a:br>
              <a:rPr lang="en-US" sz="2000" dirty="0">
                <a:latin typeface="Calibri" panose="020F050202020403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svizzero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il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controllo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della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resistenza agli antibiotici </a:t>
            </a:r>
            <a:r>
              <a:rPr lang="en-US" sz="2000" b="0" dirty="0">
                <a:effectLst/>
                <a:latin typeface="Calibri" panose="020F0502020204030204" pitchFamily="34" charset="0"/>
              </a:rPr>
              <a:t>2022. </a:t>
            </a:r>
            <a:r>
              <a:rPr lang="en-US" sz="2000" b="0" dirty="0" err="1">
                <a:effectLst/>
                <a:latin typeface="Calibri" panose="020F0502020204030204" pitchFamily="34" charset="0"/>
              </a:rPr>
              <a:t>/www.anresis.ch/ </a:t>
            </a:r>
            <a:r>
              <a:rPr lang="en-US" sz="2000" b="0" dirty="0">
                <a:effectLst/>
                <a:latin typeface="Calibri" panose="020F0502020204030204" pitchFamily="34" charset="0"/>
              </a:rPr>
              <a:t>[consultato il </a:t>
            </a:r>
            <a:r>
              <a:rPr lang="en-US" sz="2000" dirty="0">
                <a:latin typeface="Calibri" panose="020F0502020204030204" pitchFamily="34" charset="0"/>
              </a:rPr>
              <a:t>9 gennaio 2024</a:t>
            </a:r>
            <a:r>
              <a:rPr lang="en-US" sz="2000" b="0" dirty="0">
                <a:effectLst/>
                <a:latin typeface="Calibri" panose="020F0502020204030204" pitchFamily="34" charset="0"/>
              </a:rPr>
              <a:t>]. 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5BB8C25E-012B-E4C7-2120-01532B328E1B}"/>
              </a:ext>
            </a:extLst>
          </p:cNvPr>
          <p:cNvSpPr/>
          <p:nvPr/>
        </p:nvSpPr>
        <p:spPr>
          <a:xfrm>
            <a:off x="11314192" y="9942364"/>
            <a:ext cx="1028026" cy="2072422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B335F19E-1A61-FA79-416D-FFD3846AD1D6}"/>
              </a:ext>
            </a:extLst>
          </p:cNvPr>
          <p:cNvSpPr/>
          <p:nvPr/>
        </p:nvSpPr>
        <p:spPr>
          <a:xfrm>
            <a:off x="11169155" y="4075863"/>
            <a:ext cx="1028026" cy="2072422"/>
          </a:xfrm>
          <a:prstGeom prst="chevr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2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C984F58-2452-5100-5C68-D9E7329E9A52}"/>
              </a:ext>
            </a:extLst>
          </p:cNvPr>
          <p:cNvGrpSpPr/>
          <p:nvPr/>
        </p:nvGrpSpPr>
        <p:grpSpPr>
          <a:xfrm>
            <a:off x="4303076" y="2421683"/>
            <a:ext cx="18070907" cy="11294317"/>
            <a:chOff x="4303076" y="2421683"/>
            <a:chExt cx="18070907" cy="11294317"/>
          </a:xfrm>
        </p:grpSpPr>
        <p:sp>
          <p:nvSpPr>
            <p:cNvPr id="8" name="Form 7">
              <a:extLst>
                <a:ext uri="{FF2B5EF4-FFF2-40B4-BE49-F238E27FC236}">
                  <a16:creationId xmlns:a16="http://schemas.microsoft.com/office/drawing/2014/main" id="{9C3442C3-834E-1591-EC4F-72D442F15112}"/>
                </a:ext>
              </a:extLst>
            </p:cNvPr>
            <p:cNvSpPr/>
            <p:nvPr/>
          </p:nvSpPr>
          <p:spPr>
            <a:xfrm>
              <a:off x="4303076" y="2421683"/>
              <a:ext cx="18070907" cy="11294317"/>
            </a:xfrm>
            <a:prstGeom prst="swooshArrow">
              <a:avLst>
                <a:gd name="adj1" fmla="val 25000"/>
                <a:gd name="adj2" fmla="val 25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2AC2CAF-99DF-8ACB-29CC-491591E66EA5}"/>
                </a:ext>
              </a:extLst>
            </p:cNvPr>
            <p:cNvSpPr/>
            <p:nvPr/>
          </p:nvSpPr>
          <p:spPr>
            <a:xfrm>
              <a:off x="6598081" y="10217020"/>
              <a:ext cx="469843" cy="46984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ADD231A5-DF71-D720-0CDB-29999CA303DF}"/>
                </a:ext>
              </a:extLst>
            </p:cNvPr>
            <p:cNvSpPr/>
            <p:nvPr/>
          </p:nvSpPr>
          <p:spPr>
            <a:xfrm>
              <a:off x="7238801" y="10200015"/>
              <a:ext cx="5395362" cy="2188083"/>
            </a:xfrm>
            <a:custGeom>
              <a:avLst/>
              <a:gdLst>
                <a:gd name="connsiteX0" fmla="*/ 0 w 5395362"/>
                <a:gd name="connsiteY0" fmla="*/ 0 h 3264057"/>
                <a:gd name="connsiteX1" fmla="*/ 5395362 w 5395362"/>
                <a:gd name="connsiteY1" fmla="*/ 0 h 3264057"/>
                <a:gd name="connsiteX2" fmla="*/ 5395362 w 5395362"/>
                <a:gd name="connsiteY2" fmla="*/ 3264057 h 3264057"/>
                <a:gd name="connsiteX3" fmla="*/ 0 w 5395362"/>
                <a:gd name="connsiteY3" fmla="*/ 3264057 h 3264057"/>
                <a:gd name="connsiteX4" fmla="*/ 0 w 5395362"/>
                <a:gd name="connsiteY4" fmla="*/ 0 h 326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5362" h="3264057">
                  <a:moveTo>
                    <a:pt x="0" y="0"/>
                  </a:moveTo>
                  <a:lnTo>
                    <a:pt x="5395362" y="0"/>
                  </a:lnTo>
                  <a:lnTo>
                    <a:pt x="5395362" y="3264057"/>
                  </a:lnTo>
                  <a:lnTo>
                    <a:pt x="0" y="32640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60" tIns="0" rIns="0" bIns="0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000" b="1" kern="1200" dirty="0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2016 Avvio </a:t>
              </a:r>
              <a:r>
                <a:rPr lang="fr-FR" sz="4000" b="1" kern="1200" dirty="0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della </a:t>
              </a:r>
              <a:r>
                <a:rPr lang="fr-FR" sz="4000" b="1" kern="1200" dirty="0" err="1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Strategia</a:t>
              </a:r>
              <a:r>
                <a:rPr lang="fr-FR" sz="4000" b="1" kern="1200" dirty="0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 </a:t>
              </a:r>
              <a:r>
                <a:rPr lang="it-IT" sz="4000" b="1" kern="1200" dirty="0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contro le resistenze agli antibiotici nell’essere umano </a:t>
              </a:r>
              <a:r>
                <a:rPr lang="fr-FR" sz="4000" b="1" kern="1200" dirty="0">
                  <a:solidFill>
                    <a:srgbClr val="212121">
                      <a:hueOff val="0"/>
                      <a:satOff val="0"/>
                      <a:lumOff val="0"/>
                      <a:alphaOff val="0"/>
                    </a:srgbClr>
                  </a:solidFill>
                  <a:latin typeface="Calibri Light"/>
                  <a:ea typeface="+mn-ea"/>
                  <a:cs typeface="+mn-cs"/>
                </a:rPr>
                <a:t>(StAR)</a:t>
              </a:r>
              <a:endParaRPr lang="en-US" sz="4000" b="1" kern="1200" dirty="0">
                <a:solidFill>
                  <a:srgbClr val="212121">
                    <a:hueOff val="0"/>
                    <a:satOff val="0"/>
                    <a:lumOff val="0"/>
                    <a:alphaOff val="0"/>
                  </a:srgbClr>
                </a:solidFill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61E29DF-337F-8021-D49F-E46DC79844C8}"/>
                </a:ext>
              </a:extLst>
            </p:cNvPr>
            <p:cNvSpPr/>
            <p:nvPr/>
          </p:nvSpPr>
          <p:spPr>
            <a:xfrm>
              <a:off x="10745354" y="7147225"/>
              <a:ext cx="849332" cy="84933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1CF9CF0C-A589-E573-03D5-61D1B8B7A85F}"/>
                </a:ext>
              </a:extLst>
            </p:cNvPr>
            <p:cNvSpPr/>
            <p:nvPr/>
          </p:nvSpPr>
          <p:spPr>
            <a:xfrm>
              <a:off x="11170021" y="7571891"/>
              <a:ext cx="4337017" cy="6144108"/>
            </a:xfrm>
            <a:custGeom>
              <a:avLst/>
              <a:gdLst>
                <a:gd name="connsiteX0" fmla="*/ 0 w 4337017"/>
                <a:gd name="connsiteY0" fmla="*/ 0 h 6144108"/>
                <a:gd name="connsiteX1" fmla="*/ 4337017 w 4337017"/>
                <a:gd name="connsiteY1" fmla="*/ 0 h 6144108"/>
                <a:gd name="connsiteX2" fmla="*/ 4337017 w 4337017"/>
                <a:gd name="connsiteY2" fmla="*/ 6144108 h 6144108"/>
                <a:gd name="connsiteX3" fmla="*/ 0 w 4337017"/>
                <a:gd name="connsiteY3" fmla="*/ 6144108 h 6144108"/>
                <a:gd name="connsiteX4" fmla="*/ 0 w 4337017"/>
                <a:gd name="connsiteY4" fmla="*/ 0 h 614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7017" h="6144108">
                  <a:moveTo>
                    <a:pt x="0" y="0"/>
                  </a:moveTo>
                  <a:lnTo>
                    <a:pt x="4337017" y="0"/>
                  </a:lnTo>
                  <a:lnTo>
                    <a:pt x="4337017" y="6144108"/>
                  </a:lnTo>
                  <a:lnTo>
                    <a:pt x="0" y="61441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0044" tIns="0" rIns="0" bIns="0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000" b="1" kern="1200" dirty="0"/>
                <a:t>2021 Requisiti </a:t>
              </a:r>
              <a:r>
                <a:rPr lang="en-US" sz="4000" b="1" kern="1200" dirty="0" err="1"/>
                <a:t>minimi contro le </a:t>
              </a:r>
              <a:r>
                <a:rPr lang="en-US" sz="4000" b="1" kern="1200" dirty="0"/>
                <a:t>infezioni </a:t>
              </a:r>
              <a:r>
                <a:rPr lang="en-US" sz="4000" b="1" kern="1200" dirty="0" err="1"/>
                <a:t>nosocomiali </a:t>
              </a:r>
              <a:r>
                <a:rPr lang="en-US" sz="4000" b="1" kern="1200" dirty="0"/>
                <a:t>(ICA)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100" kern="120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0B638D2-36D1-7DF3-51FB-D9F0D1957C27}"/>
                </a:ext>
              </a:extLst>
            </p:cNvPr>
            <p:cNvSpPr/>
            <p:nvPr/>
          </p:nvSpPr>
          <p:spPr>
            <a:xfrm>
              <a:off x="15732925" y="5279145"/>
              <a:ext cx="1174608" cy="117460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5EDCC1A-9613-D4EA-3C15-D7A1E7DCFD53}"/>
                </a:ext>
              </a:extLst>
            </p:cNvPr>
            <p:cNvSpPr/>
            <p:nvPr/>
          </p:nvSpPr>
          <p:spPr>
            <a:xfrm>
              <a:off x="16320229" y="5866449"/>
              <a:ext cx="4337017" cy="7849550"/>
            </a:xfrm>
            <a:custGeom>
              <a:avLst/>
              <a:gdLst>
                <a:gd name="connsiteX0" fmla="*/ 0 w 4337017"/>
                <a:gd name="connsiteY0" fmla="*/ 0 h 7849550"/>
                <a:gd name="connsiteX1" fmla="*/ 4337017 w 4337017"/>
                <a:gd name="connsiteY1" fmla="*/ 0 h 7849550"/>
                <a:gd name="connsiteX2" fmla="*/ 4337017 w 4337017"/>
                <a:gd name="connsiteY2" fmla="*/ 7849550 h 7849550"/>
                <a:gd name="connsiteX3" fmla="*/ 0 w 4337017"/>
                <a:gd name="connsiteY3" fmla="*/ 7849550 h 7849550"/>
                <a:gd name="connsiteX4" fmla="*/ 0 w 4337017"/>
                <a:gd name="connsiteY4" fmla="*/ 0 h 784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7017" h="7849550">
                  <a:moveTo>
                    <a:pt x="0" y="0"/>
                  </a:moveTo>
                  <a:lnTo>
                    <a:pt x="4337017" y="0"/>
                  </a:lnTo>
                  <a:lnTo>
                    <a:pt x="4337017" y="7849550"/>
                  </a:lnTo>
                  <a:lnTo>
                    <a:pt x="0" y="78495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2401" tIns="0" rIns="0" bIns="0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000" b="1" kern="1200" dirty="0"/>
                <a:t>2024 -</a:t>
              </a:r>
              <a:br>
                <a:rPr lang="en-US" sz="4000" b="1" kern="1200" dirty="0"/>
              </a:br>
              <a:r>
                <a:rPr lang="fr-FR" sz="4000" b="1" kern="1200" dirty="0">
                  <a:solidFill>
                    <a:srgbClr val="00B050"/>
                  </a:solidFill>
                  <a:latin typeface="+mj-lt"/>
                </a:rPr>
                <a:t>Manuale per l'implementazione dell'ASP negli ospedali svizzeri</a:t>
              </a:r>
              <a:endParaRPr lang="en-US" sz="4000" b="1" kern="1200" dirty="0">
                <a:solidFill>
                  <a:srgbClr val="00B050"/>
                </a:solidFill>
                <a:latin typeface="+mj-lt"/>
              </a:endParaRP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000" b="1" kern="1200" dirty="0">
                <a:solidFill>
                  <a:srgbClr val="00B050"/>
                </a:solidFill>
                <a:latin typeface="+mj-lt"/>
              </a:endParaRPr>
            </a:p>
          </p:txBody>
        </p:sp>
      </p:grpSp>
      <p:sp>
        <p:nvSpPr>
          <p:cNvPr id="5" name="Titel 4">
            <a:extLst>
              <a:ext uri="{FF2B5EF4-FFF2-40B4-BE49-F238E27FC236}">
                <a16:creationId xmlns:a16="http://schemas.microsoft.com/office/drawing/2014/main" id="{84B78F39-9916-CAC6-B04F-98304FA3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809067"/>
            <a:ext cx="22018609" cy="1119385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Situazione in Svizzera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8F2B7C6-15B1-3F59-DBB4-B99EEA0E09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4506051"/>
            <a:ext cx="6978818" cy="5334635"/>
          </a:xfrm>
          <a:solidFill>
            <a:schemeClr val="lt1">
              <a:alpha val="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400" dirty="0"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4400" dirty="0"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4400" dirty="0" err="1">
                <a:latin typeface="+mj-lt"/>
                <a:cs typeface="Calibri" panose="020F0502020204030204" pitchFamily="34" charset="0"/>
              </a:rPr>
              <a:t>Misure </a:t>
            </a:r>
            <a:r>
              <a:rPr lang="en-US" sz="4400" dirty="0">
                <a:latin typeface="+mj-lt"/>
                <a:cs typeface="Calibri" panose="020F0502020204030204" pitchFamily="34" charset="0"/>
              </a:rPr>
              <a:t>nazionali per</a:t>
            </a:r>
            <a:r>
              <a:rPr lang="en-US" sz="4400" dirty="0" err="1">
                <a:latin typeface="+mj-lt"/>
                <a:cs typeface="Calibri" panose="020F0502020204030204" pitchFamily="34" charset="0"/>
              </a:rPr>
              <a:t> la lotta alla resistenza agli antibiotici </a:t>
            </a:r>
            <a:r>
              <a:rPr lang="en-US" sz="4400" dirty="0">
                <a:latin typeface="+mj-lt"/>
                <a:cs typeface="Calibri" panose="020F0502020204030204" pitchFamily="34" charset="0"/>
              </a:rPr>
              <a:t>e sinergie con i requisiti per la </a:t>
            </a:r>
            <a:r>
              <a:rPr lang="en-US" sz="4400" dirty="0" err="1">
                <a:latin typeface="+mj-lt"/>
                <a:cs typeface="Calibri" panose="020F0502020204030204" pitchFamily="34" charset="0"/>
              </a:rPr>
              <a:t>lotta alle </a:t>
            </a:r>
            <a:r>
              <a:rPr lang="en-US" sz="4400" dirty="0">
                <a:latin typeface="+mj-lt"/>
                <a:cs typeface="Calibri" panose="020F0502020204030204" pitchFamily="34" charset="0"/>
              </a:rPr>
              <a:t>infezioni nosocomiali</a:t>
            </a:r>
            <a:br>
              <a:rPr lang="en-US" sz="4400" dirty="0">
                <a:latin typeface="+mj-lt"/>
              </a:rPr>
            </a:br>
            <a:endParaRPr lang="en-US" sz="4400" dirty="0">
              <a:latin typeface="+mj-lt"/>
            </a:endParaRP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C4F9A7FE-1726-979F-2B86-25631B1D2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14580672" cy="1634256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Strategia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nazionale StAR 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programmi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di antimicrobial stewardship (ASP)</a:t>
            </a:r>
          </a:p>
        </p:txBody>
      </p:sp>
    </p:spTree>
    <p:extLst>
      <p:ext uri="{BB962C8B-B14F-4D97-AF65-F5344CB8AC3E}">
        <p14:creationId xmlns:p14="http://schemas.microsoft.com/office/powerpoint/2010/main" val="29540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dgm="http://schemas.openxmlformats.org/drawingml/2006/diagram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B3373-9174-C227-38D6-18016061A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698A8-4308-A0F5-6C00-9F15FEE5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1080000"/>
            <a:ext cx="22073760" cy="1620000"/>
          </a:xfrm>
        </p:spPr>
        <p:txBody>
          <a:bodyPr/>
          <a:lstStyle/>
          <a:p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Situazione in Svizzera</a:t>
            </a:r>
            <a:endParaRPr lang="en-GB" sz="6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55EE77-B239-5CA6-73BC-C3845B3A79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650578"/>
            <a:ext cx="21707998" cy="885138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Antimicrobial stewardship </a:t>
            </a:r>
            <a:r>
              <a:rPr lang="en-GB" dirty="0"/>
              <a:t>: l'implementazione lascia molto a desiderare...</a:t>
            </a:r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8F8170-77FC-62C8-4D09-E7FD477900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8" y="4199467"/>
            <a:ext cx="9477044" cy="7722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>
                <a:latin typeface="+mn-lt"/>
              </a:rPr>
              <a:t>Indagine</a:t>
            </a:r>
            <a:r>
              <a:rPr lang="en-GB" b="1" dirty="0">
                <a:latin typeface="+mn-lt"/>
              </a:rPr>
              <a:t> sui </a:t>
            </a:r>
            <a:r>
              <a:rPr lang="en-GB" b="1" dirty="0" err="1">
                <a:latin typeface="+mn-lt"/>
              </a:rPr>
              <a:t>programmi</a:t>
            </a:r>
            <a:r>
              <a:rPr lang="en-GB" b="1" dirty="0">
                <a:latin typeface="+mn-lt"/>
              </a:rPr>
              <a:t> di antimicrobial stewardship </a:t>
            </a:r>
            <a:r>
              <a:rPr lang="en-GB" b="1" dirty="0" err="1">
                <a:latin typeface="+mn-lt"/>
              </a:rPr>
              <a:t>negli</a:t>
            </a:r>
            <a:r>
              <a:rPr lang="en-GB" b="1" dirty="0">
                <a:latin typeface="+mn-lt"/>
              </a:rPr>
              <a:t> ospedali svizzeri nel 2017</a:t>
            </a:r>
          </a:p>
          <a:p>
            <a:r>
              <a:rPr lang="en-GB" dirty="0"/>
              <a:t>Solo 62 </a:t>
            </a:r>
            <a:r>
              <a:rPr lang="en-GB" dirty="0" err="1"/>
              <a:t>ospedali </a:t>
            </a:r>
            <a:r>
              <a:rPr lang="en-GB" dirty="0"/>
              <a:t>su 134 </a:t>
            </a:r>
            <a:r>
              <a:rPr lang="en-GB" dirty="0" err="1"/>
              <a:t>hanno </a:t>
            </a:r>
            <a:r>
              <a:rPr lang="en-GB" dirty="0"/>
              <a:t>avviato </a:t>
            </a:r>
            <a:r>
              <a:rPr lang="en-GB" dirty="0" err="1"/>
              <a:t>attività di </a:t>
            </a:r>
            <a:r>
              <a:rPr lang="de-CH" dirty="0"/>
              <a:t>ASP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944B34-9618-4F8A-AF09-982EB5C41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0498">
            <a:off x="12815010" y="4582079"/>
            <a:ext cx="5216549" cy="78367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00235" sx="109455" sy="109455" algn="tl" rotWithShape="0">
              <a:prstClr val="black">
                <a:alpha val="37493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F0F5AE-2F97-5784-3FB3-9F1537791DE3}"/>
              </a:ext>
            </a:extLst>
          </p:cNvPr>
          <p:cNvSpPr txBox="1"/>
          <p:nvPr/>
        </p:nvSpPr>
        <p:spPr>
          <a:xfrm>
            <a:off x="18224119" y="11968847"/>
            <a:ext cx="12326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0070C0"/>
                </a:solidFill>
                <a:latin typeface="+mj-lt"/>
              </a:rPr>
              <a:t>[</a:t>
            </a:r>
            <a:r>
              <a:rPr lang="en-GB" sz="3600" dirty="0" err="1">
                <a:solidFill>
                  <a:srgbClr val="0070C0"/>
                </a:solidFill>
                <a:latin typeface="+mj-lt"/>
              </a:rPr>
              <a:t>Osthoff </a:t>
            </a:r>
            <a:r>
              <a:rPr lang="en-GB" sz="3600" dirty="0">
                <a:solidFill>
                  <a:srgbClr val="0070C0"/>
                </a:solidFill>
                <a:latin typeface="+mj-lt"/>
              </a:rPr>
              <a:t>et al, 2017]</a:t>
            </a:r>
          </a:p>
        </p:txBody>
      </p:sp>
    </p:spTree>
    <p:extLst>
      <p:ext uri="{BB962C8B-B14F-4D97-AF65-F5344CB8AC3E}">
        <p14:creationId xmlns:p14="http://schemas.microsoft.com/office/powerpoint/2010/main" val="268004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B3373-9174-C227-38D6-18016061A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698A8-4308-A0F5-6C00-9F15FEE5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Situazione in Svizzera</a:t>
            </a:r>
            <a:endParaRPr lang="en-GB" sz="6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6D27CE-5D8F-14C1-4446-6A896C83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510" y="4209897"/>
            <a:ext cx="17780452" cy="8074657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8F8170-77FC-62C8-4D09-E7FD477900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245398" y="11264920"/>
            <a:ext cx="2604395" cy="4350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/>
              <a:t>Cassini e altri, 2021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50D4AF-5319-84F4-B514-1CA5EAAAF5A5}"/>
              </a:ext>
            </a:extLst>
          </p:cNvPr>
          <p:cNvSpPr/>
          <p:nvPr/>
        </p:nvSpPr>
        <p:spPr>
          <a:xfrm>
            <a:off x="12193587" y="11900348"/>
            <a:ext cx="3931920" cy="356520"/>
          </a:xfrm>
          <a:prstGeom prst="rect">
            <a:avLst/>
          </a:prstGeom>
          <a:solidFill>
            <a:srgbClr val="76D6FF">
              <a:alpha val="2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2A8AC5-0974-5060-452C-4CAE20CAD31A}"/>
              </a:ext>
            </a:extLst>
          </p:cNvPr>
          <p:cNvSpPr/>
          <p:nvPr/>
        </p:nvSpPr>
        <p:spPr>
          <a:xfrm>
            <a:off x="10462896" y="9930920"/>
            <a:ext cx="1866968" cy="712699"/>
          </a:xfrm>
          <a:prstGeom prst="rect">
            <a:avLst/>
          </a:prstGeom>
          <a:solidFill>
            <a:srgbClr val="76D6FF">
              <a:alpha val="2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EA26450-A75C-EF52-BFE0-79EEC06D46C1}"/>
              </a:ext>
            </a:extLst>
          </p:cNvPr>
          <p:cNvSpPr/>
          <p:nvPr/>
        </p:nvSpPr>
        <p:spPr>
          <a:xfrm rot="574797">
            <a:off x="5445444" y="6340337"/>
            <a:ext cx="4836935" cy="367671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5D18B0-2BB5-5F95-6BFA-363FAE76D6AD}"/>
              </a:ext>
            </a:extLst>
          </p:cNvPr>
          <p:cNvSpPr txBox="1"/>
          <p:nvPr/>
        </p:nvSpPr>
        <p:spPr>
          <a:xfrm>
            <a:off x="1835998" y="4188036"/>
            <a:ext cx="4071025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+mj-lt"/>
              </a:rPr>
              <a:t>Piccolo investimento, </a:t>
            </a:r>
            <a:r>
              <a:rPr lang="en-GB" sz="4800" dirty="0">
                <a:solidFill>
                  <a:srgbClr val="C00000"/>
                </a:solidFill>
                <a:latin typeface="+mj-lt"/>
              </a:rPr>
              <a:t>grande ritorno </a:t>
            </a:r>
            <a:br>
              <a:rPr lang="en-GB" sz="4800" dirty="0">
                <a:solidFill>
                  <a:srgbClr val="C00000"/>
                </a:solidFill>
                <a:latin typeface="+mj-lt"/>
              </a:rPr>
            </a:br>
            <a:r>
              <a:rPr lang="en-GB" sz="4800" dirty="0">
                <a:solidFill>
                  <a:srgbClr val="0070C0"/>
                </a:solidFill>
                <a:latin typeface="+mj-lt"/>
              </a:rPr>
              <a:t>grazie alla riduzione dei </a:t>
            </a:r>
            <a:r>
              <a:rPr lang="en-GB" sz="4800" dirty="0" err="1">
                <a:solidFill>
                  <a:srgbClr val="0070C0"/>
                </a:solidFill>
                <a:latin typeface="+mj-lt"/>
              </a:rPr>
              <a:t>costi ospedalieri annuali dovuti </a:t>
            </a:r>
            <a:r>
              <a:rPr lang="en-GB" sz="4800" dirty="0">
                <a:solidFill>
                  <a:srgbClr val="0070C0"/>
                </a:solidFill>
                <a:latin typeface="+mj-lt"/>
              </a:rPr>
              <a:t>all'</a:t>
            </a:r>
            <a:r>
              <a:rPr lang="en-GB" sz="4800" dirty="0" err="1">
                <a:solidFill>
                  <a:srgbClr val="0070C0"/>
                </a:solidFill>
                <a:latin typeface="+mj-lt"/>
              </a:rPr>
              <a:t>AMR</a:t>
            </a:r>
            <a:endParaRPr lang="de-CH" sz="48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0902289D-793A-A79A-CB36-2270A3D3A9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6423"/>
            <a:ext cx="21707998" cy="885138"/>
          </a:xfrm>
        </p:spPr>
        <p:txBody>
          <a:bodyPr/>
          <a:lstStyle/>
          <a:p>
            <a:r>
              <a:rPr lang="en-GB" dirty="0"/>
              <a:t>... nonostante la comprovata redditività</a:t>
            </a:r>
            <a:endParaRPr lang="de-CH" dirty="0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489CD94B-61AA-A829-8124-CB1194EA5EF7}"/>
              </a:ext>
            </a:extLst>
          </p:cNvPr>
          <p:cNvSpPr/>
          <p:nvPr/>
        </p:nvSpPr>
        <p:spPr>
          <a:xfrm rot="574797">
            <a:off x="5757098" y="6934529"/>
            <a:ext cx="4836935" cy="367671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285341-8560-5CBD-80AC-2CEB5E88A924}"/>
              </a:ext>
            </a:extLst>
          </p:cNvPr>
          <p:cNvSpPr/>
          <p:nvPr/>
        </p:nvSpPr>
        <p:spPr>
          <a:xfrm>
            <a:off x="10189372" y="4305808"/>
            <a:ext cx="2414016" cy="6719184"/>
          </a:xfrm>
          <a:prstGeom prst="roundRect">
            <a:avLst/>
          </a:prstGeom>
          <a:noFill/>
          <a:ln w="539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027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fense in Depth: Detonation Technologies - InQuest">
            <a:extLst>
              <a:ext uri="{FF2B5EF4-FFF2-40B4-BE49-F238E27FC236}">
                <a16:creationId xmlns:a16="http://schemas.microsoft.com/office/drawing/2014/main" id="{9E74538D-59B1-C54B-F1BE-190E38E38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875" y="4279452"/>
            <a:ext cx="12342123" cy="830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Riduzione del danno: come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un</a:t>
            </a:r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 ASP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sta</a:t>
            </a:r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 migliorando la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qualità</a:t>
            </a:r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 delle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cure</a:t>
            </a:r>
            <a:endParaRPr lang="de-CH" sz="5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FA38A6-34D9-3582-CCB0-5AE20E208C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700000"/>
            <a:ext cx="10620000" cy="885138"/>
          </a:xfrm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dirty="0" err="1"/>
              <a:t>Elementi chiave di un </a:t>
            </a:r>
            <a:r>
              <a:rPr lang="de-CH" dirty="0"/>
              <a:t>ASP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3E14733-EAA4-CF4F-6E24-57E02A84F7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7" y="4198938"/>
            <a:ext cx="11711561" cy="8437062"/>
          </a:xfrm>
          <a:solidFill>
            <a:schemeClr val="lt1">
              <a:alpha val="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sz="4000" dirty="0" err="1"/>
              <a:t>Un</a:t>
            </a:r>
            <a:r>
              <a:rPr lang="de-CH" sz="4000" dirty="0"/>
              <a:t> </a:t>
            </a:r>
            <a:r>
              <a:rPr lang="de-CH" sz="4000" dirty="0" err="1"/>
              <a:t>team</a:t>
            </a:r>
            <a:r>
              <a:rPr lang="de-CH" sz="4000" dirty="0"/>
              <a:t> ASP incaricato dalla direzione dell'ospedale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sz="4000" dirty="0"/>
              <a:t>Audit delle </a:t>
            </a:r>
            <a:r>
              <a:rPr lang="de-CH" sz="4000" dirty="0" err="1"/>
              <a:t>pratiche di prescrizione </a:t>
            </a:r>
            <a:br>
              <a:rPr lang="de-CH" sz="4000" dirty="0" err="1"/>
            </a:br>
            <a:r>
              <a:rPr lang="de-CH" sz="4000" dirty="0"/>
              <a:t>(uso di antibiotici ad ampio spettro) </a:t>
            </a:r>
            <a:r>
              <a:rPr lang="de-CH" sz="4000" dirty="0" err="1"/>
              <a:t>in </a:t>
            </a:r>
            <a:r>
              <a:rPr lang="de-CH" sz="4000" dirty="0"/>
              <a:t>vari reparti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H" sz="4000" dirty="0"/>
              <a:t>Monitoraggio della resistenza antimicrobica, </a:t>
            </a:r>
            <a:br>
              <a:rPr lang="fr-CH" sz="4000" dirty="0"/>
            </a:br>
            <a:r>
              <a:rPr lang="de-CH" sz="4000" dirty="0"/>
              <a:t>e dell'</a:t>
            </a:r>
            <a:r>
              <a:rPr lang="de-CH" sz="4000" dirty="0" err="1"/>
              <a:t>incidenza di </a:t>
            </a:r>
            <a:r>
              <a:rPr lang="de-CH" sz="4000" dirty="0"/>
              <a:t>C. </a:t>
            </a:r>
            <a:r>
              <a:rPr lang="de-CH" sz="4000" i="1" dirty="0"/>
              <a:t>difficile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H" sz="4000" dirty="0"/>
              <a:t>Raccomandazioni per la terapia antimicrobica</a:t>
            </a:r>
            <a:endParaRPr lang="en-GB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sz="4000" dirty="0"/>
              <a:t>Formazione e addestramento continui per </a:t>
            </a:r>
            <a:r>
              <a:rPr lang="de-CH" sz="4000" dirty="0" err="1"/>
              <a:t>medici</a:t>
            </a:r>
            <a:r>
              <a:rPr lang="de-CH" sz="4000" dirty="0"/>
              <a:t>, </a:t>
            </a:r>
            <a:r>
              <a:rPr lang="de-CH" sz="4000" dirty="0" err="1"/>
              <a:t>farmacisti </a:t>
            </a:r>
            <a:r>
              <a:rPr lang="de-CH" sz="4000" dirty="0"/>
              <a:t>e </a:t>
            </a:r>
            <a:r>
              <a:rPr lang="de-CH" sz="4000" dirty="0" err="1"/>
              <a:t>personale infermieristico</a:t>
            </a:r>
            <a:endParaRPr lang="de-CH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CH" sz="4000" dirty="0"/>
              <a:t>Monitoraggio </a:t>
            </a:r>
            <a:r>
              <a:rPr lang="de-CH" sz="4000" dirty="0" err="1"/>
              <a:t>del consumo di antibiotici</a:t>
            </a:r>
            <a:endParaRPr lang="de-CH" sz="40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000" dirty="0"/>
              <a:t>Strumenti di supporto decisionale computerizzati per le prescrizioni, come ad esempio </a:t>
            </a:r>
            <a:r>
              <a:rPr lang="de-CH" sz="4000" dirty="0"/>
              <a:t>avvisi per la </a:t>
            </a:r>
            <a:r>
              <a:rPr lang="de-CH" sz="4000" dirty="0" err="1"/>
              <a:t>rivalutazione o l'interruzione delle stesse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379593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Problemi locali legati all'uso di antimicrobici?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935BE9-9372-2B6F-4116-B68EDE29BDB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36737" y="2993688"/>
            <a:ext cx="10356849" cy="9298325"/>
          </a:xfrm>
        </p:spPr>
        <p:txBody>
          <a:bodyPr/>
          <a:lstStyle/>
          <a:p>
            <a:pPr marL="0" indent="0">
              <a:buNone/>
            </a:pPr>
            <a:r>
              <a:rPr lang="nl-NL" b="1" dirty="0">
                <a:latin typeface="+mj-lt"/>
                <a:sym typeface="Wingdings" pitchFamily="2" charset="2"/>
              </a:rPr>
              <a:t>[INDICARE IL PROBLEMA PRINCIPALE].</a:t>
            </a:r>
            <a:endParaRPr lang="en-GB" b="1" dirty="0">
              <a:latin typeface="+mj-lt"/>
              <a:cs typeface="Calibri" panose="020F0502020204030204" pitchFamily="34" charset="0"/>
              <a:sym typeface="Wingdings" pitchFamily="2" charset="2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[Per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esempio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specificare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la natura,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portata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le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cause e le conseguenze specifiche].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de-C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84939-8882-714D-6533-144F60130B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9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en-GB" sz="5400" b="1" dirty="0" err="1">
                <a:solidFill>
                  <a:schemeClr val="bg1">
                    <a:lumMod val="75000"/>
                  </a:schemeClr>
                </a:solidFill>
              </a:rPr>
              <a:t>Implementazione di un </a:t>
            </a:r>
            <a:r>
              <a:rPr lang="en-GB" sz="5400" b="1" dirty="0">
                <a:solidFill>
                  <a:schemeClr val="bg1">
                    <a:lumMod val="75000"/>
                  </a:schemeClr>
                </a:solidFill>
              </a:rPr>
              <a:t>ASP </a:t>
            </a:r>
            <a:r>
              <a:rPr lang="en-GB" sz="5400" b="1" dirty="0" err="1">
                <a:solidFill>
                  <a:schemeClr val="bg1">
                    <a:lumMod val="75000"/>
                  </a:schemeClr>
                </a:solidFill>
              </a:rPr>
              <a:t>locale</a:t>
            </a:r>
            <a:endParaRPr lang="de-CH" sz="54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BC20578-491A-9199-5DA3-5795E56540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993688"/>
            <a:ext cx="21707998" cy="885138"/>
          </a:xfrm>
        </p:spPr>
        <p:txBody>
          <a:bodyPr/>
          <a:lstStyle/>
          <a:p>
            <a:r>
              <a:rPr lang="de-DE" dirty="0"/>
              <a:t>Schema di progetto per la prima attività ASP (</a:t>
            </a:r>
            <a:r>
              <a:rPr lang="de-DE" dirty="0" err="1"/>
              <a:t>bozza</a:t>
            </a:r>
            <a:r>
              <a:rPr lang="de-DE" dirty="0"/>
              <a:t>)</a:t>
            </a:r>
            <a:endParaRPr lang="en-GB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157DE67-A259-1885-A616-A123E52327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err="1"/>
              <a:t>Attività </a:t>
            </a:r>
            <a:r>
              <a:rPr lang="en-GB" dirty="0"/>
              <a:t>1: ...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err="1"/>
              <a:t>Attività </a:t>
            </a:r>
            <a:r>
              <a:rPr lang="en-GB" dirty="0"/>
              <a:t>2: ...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CH" dirty="0"/>
              <a:t>Attività 3: ...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14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Implementazione di un ASP locale</a:t>
            </a:r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015E0ED9-0BD2-670E-8B96-BAA62F60CF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855908" y="3312000"/>
            <a:ext cx="8688090" cy="898001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/>
              <a:t>Manuale: </a:t>
            </a:r>
            <a:br>
              <a:rPr lang="en-GB" dirty="0"/>
            </a:br>
            <a:r>
              <a:rPr lang="en-GB" dirty="0"/>
              <a:t>Guida di base per </a:t>
            </a:r>
            <a:br>
              <a:rPr lang="en-GB" dirty="0"/>
            </a:br>
            <a:r>
              <a:rPr lang="en-GB" dirty="0"/>
              <a:t>all'implementazione di un ASP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848E845-B707-9803-9943-94B690CE33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35998" y="2993688"/>
            <a:ext cx="11971442" cy="911562"/>
          </a:xfrm>
        </p:spPr>
        <p:txBody>
          <a:bodyPr/>
          <a:lstStyle/>
          <a:p>
            <a:r>
              <a:rPr lang="de-CH" sz="54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Come funziona </a:t>
            </a:r>
            <a:r>
              <a:rPr lang="de-CH" sz="54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il processo :</a:t>
            </a:r>
            <a:endParaRPr lang="en-GB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5743AAE-9C53-2BF3-DD09-76A0C766DA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35997" y="4198938"/>
            <a:ext cx="13019911" cy="8093075"/>
          </a:xfrm>
        </p:spPr>
        <p:txBody>
          <a:bodyPr>
            <a:noAutofit/>
          </a:bodyPr>
          <a:lstStyle/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/>
              <a:t>Progettazione di un'</a:t>
            </a:r>
            <a:r>
              <a:rPr lang="en-GB" b="1" dirty="0" err="1"/>
              <a:t>attività </a:t>
            </a:r>
            <a:r>
              <a:rPr lang="en-GB" b="1" dirty="0"/>
              <a:t>iniziale </a:t>
            </a:r>
            <a:r>
              <a:rPr lang="fr-CH" b="1" dirty="0"/>
              <a:t>di </a:t>
            </a:r>
            <a:r>
              <a:rPr lang="fr-CH" b="1" dirty="0" err="1"/>
              <a:t>antimicrobial</a:t>
            </a:r>
            <a:r>
              <a:rPr lang="fr-CH" b="1" dirty="0"/>
              <a:t> </a:t>
            </a:r>
            <a:r>
              <a:rPr lang="fr-CH" b="1" dirty="0" err="1"/>
              <a:t>stewardship</a:t>
            </a:r>
            <a:r>
              <a:rPr lang="fr-CH" b="1" dirty="0"/>
              <a:t> </a:t>
            </a:r>
            <a:r>
              <a:rPr lang="en-GB" b="1" dirty="0"/>
              <a:t>(</a:t>
            </a:r>
            <a:r>
              <a:rPr lang="en-GB" b="1" dirty="0" err="1"/>
              <a:t>attività</a:t>
            </a:r>
            <a:r>
              <a:rPr lang="en-GB" b="1" dirty="0"/>
              <a:t> ASP)</a:t>
            </a:r>
          </a:p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 err="1"/>
              <a:t>Ottenere l'autorizzazione formale </a:t>
            </a:r>
            <a:r>
              <a:rPr lang="en-GB" b="1" dirty="0"/>
              <a:t>della direzione </a:t>
            </a:r>
            <a:r>
              <a:rPr lang="en-GB" b="1" dirty="0" err="1"/>
              <a:t>dell'ospedale</a:t>
            </a:r>
            <a:endParaRPr lang="en-GB" b="1" dirty="0"/>
          </a:p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 err="1"/>
              <a:t>Formare</a:t>
            </a:r>
            <a:r>
              <a:rPr lang="en-GB" b="1" dirty="0"/>
              <a:t> un </a:t>
            </a:r>
            <a:r>
              <a:rPr lang="en-GB" b="1" dirty="0" err="1"/>
              <a:t>team</a:t>
            </a:r>
            <a:r>
              <a:rPr lang="en-GB" b="1" dirty="0"/>
              <a:t> ASP</a:t>
            </a:r>
          </a:p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/>
              <a:t>Pianificare la prima attività ASP</a:t>
            </a:r>
          </a:p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 err="1"/>
              <a:t>Implementare </a:t>
            </a:r>
            <a:r>
              <a:rPr lang="en-GB" b="1" dirty="0"/>
              <a:t>la </a:t>
            </a:r>
            <a:r>
              <a:rPr lang="en-GB" b="1" dirty="0" err="1"/>
              <a:t>prima </a:t>
            </a:r>
            <a:r>
              <a:rPr lang="en-GB" b="1" dirty="0"/>
              <a:t>attività ASP</a:t>
            </a:r>
          </a:p>
          <a:p>
            <a:pPr marL="914400" indent="-914400">
              <a:spcBef>
                <a:spcPts val="600"/>
              </a:spcBef>
              <a:buFont typeface="+mj-lt"/>
              <a:buAutoNum type="arabicPeriod"/>
            </a:pPr>
            <a:r>
              <a:rPr lang="en-GB" b="1" dirty="0"/>
              <a:t>Valutare l'attività e determinarne </a:t>
            </a:r>
            <a:r>
              <a:rPr lang="en-GB" b="1" dirty="0" err="1"/>
              <a:t>la continuazione.</a:t>
            </a:r>
          </a:p>
        </p:txBody>
      </p:sp>
      <p:pic>
        <p:nvPicPr>
          <p:cNvPr id="14" name="Picture 2" descr="Image Details IST_15344_460726 - Download web book icon. Outline download web  book vector icon color flat isolated. Download web book icon color outline  vector">
            <a:extLst>
              <a:ext uri="{FF2B5EF4-FFF2-40B4-BE49-F238E27FC236}">
                <a16:creationId xmlns:a16="http://schemas.microsoft.com/office/drawing/2014/main" id="{FA285067-2E2B-F517-6578-0970FEFE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6178" y="3021824"/>
            <a:ext cx="6756180" cy="675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BF2CF3-F429-5929-B21F-41B527F6F44A}"/>
              </a:ext>
            </a:extLst>
          </p:cNvPr>
          <p:cNvSpPr txBox="1"/>
          <p:nvPr/>
        </p:nvSpPr>
        <p:spPr>
          <a:xfrm>
            <a:off x="2457790" y="12851994"/>
            <a:ext cx="12198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Implementazione dell'ASP negli </a:t>
            </a:r>
            <a:r>
              <a:rPr lang="en-GB" sz="2000" dirty="0" err="1">
                <a:solidFill>
                  <a:srgbClr val="0070C0"/>
                </a:solidFill>
              </a:rPr>
              <a:t>ospedali </a:t>
            </a:r>
            <a:r>
              <a:rPr lang="en-GB" sz="2000" dirty="0">
                <a:solidFill>
                  <a:srgbClr val="0070C0"/>
                </a:solidFill>
              </a:rPr>
              <a:t>svizzeri</a:t>
            </a:r>
            <a:endParaRPr lang="de-D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82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Implementazione di un ASP locale</a:t>
            </a:r>
            <a:endParaRPr lang="en-GB" sz="54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5A16AB84-A8E1-0A72-72E4-57447FBBF9B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/>
              <a:t>Manuale: </a:t>
            </a:r>
            <a:br>
              <a:rPr lang="en-GB" dirty="0"/>
            </a:br>
            <a:r>
              <a:rPr lang="en-GB" dirty="0"/>
              <a:t>Guida di base per </a:t>
            </a:r>
            <a:br>
              <a:rPr lang="en-GB" dirty="0"/>
            </a:br>
            <a:r>
              <a:rPr lang="en-GB" dirty="0"/>
              <a:t>all'implementazione di un ASP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956B22E-3487-4B48-5AF8-D0DCC2E041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Il manuale consente all'ospedale di</a:t>
            </a:r>
            <a:endParaRPr lang="de-CH" sz="24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3E14733-EAA4-CF4F-6E24-57E02A84F7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solidFill>
            <a:schemeClr val="lt1">
              <a:alpha val="0"/>
            </a:schemeClr>
          </a:solidFill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/>
              <a:t>ridurre lo sforzo, il tempo e il denaro necessari per implementare un ASP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dirty="0"/>
              <a:t>avviare un'ASP da zero o sviluppare un programma a partire da attività esistenti</a:t>
            </a:r>
            <a:endParaRPr lang="en-GB" dirty="0"/>
          </a:p>
        </p:txBody>
      </p:sp>
      <p:pic>
        <p:nvPicPr>
          <p:cNvPr id="2" name="Picture 2" descr="Image Details IST_15344_460726 - Download web book icon. Outline download web  book vector icon color flat isolated. Download web book icon color outline  vector">
            <a:extLst>
              <a:ext uri="{FF2B5EF4-FFF2-40B4-BE49-F238E27FC236}">
                <a16:creationId xmlns:a16="http://schemas.microsoft.com/office/drawing/2014/main" id="{77AFE139-21BB-B54A-BE05-B7AA53E20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431" y="3312000"/>
            <a:ext cx="6270948" cy="627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99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A5A85B-3ED3-7C71-95DF-A071E0A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lt1">
              <a:alpha val="0"/>
            </a:schemeClr>
          </a:solidFill>
        </p:spPr>
        <p:txBody>
          <a:bodyPr/>
          <a:lstStyle/>
          <a:p>
            <a:r>
              <a:rPr lang="de-CH" sz="5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Implementazione di un ASP locale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BC20578-491A-9199-5DA3-5795E56540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25212" y="3225973"/>
            <a:ext cx="10620000" cy="885138"/>
          </a:xfrm>
        </p:spPr>
        <p:txBody>
          <a:bodyPr/>
          <a:lstStyle/>
          <a:p>
            <a:r>
              <a:rPr lang="en-GB" dirty="0"/>
              <a:t>Cosa serve?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157DE67-A259-1885-A616-A123E52327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708294" y="4404800"/>
            <a:ext cx="10836919" cy="7887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err="1"/>
              <a:t>Nominare</a:t>
            </a:r>
            <a:r>
              <a:rPr lang="en-GB" dirty="0"/>
              <a:t> un </a:t>
            </a:r>
            <a:r>
              <a:rPr lang="en-GB" dirty="0" err="1"/>
              <a:t>team ASP multidisciplinare</a:t>
            </a:r>
            <a:r>
              <a:rPr lang="en-GB" dirty="0"/>
              <a:t> con un </a:t>
            </a:r>
            <a:r>
              <a:rPr lang="en-GB" dirty="0" err="1"/>
              <a:t>capogruppo</a:t>
            </a:r>
            <a:endParaRPr lang="en-GB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err="1"/>
              <a:t>Iniziare </a:t>
            </a:r>
            <a:r>
              <a:rPr lang="en-GB" dirty="0"/>
              <a:t>con </a:t>
            </a:r>
            <a:r>
              <a:rPr lang="en-GB" b="1" dirty="0"/>
              <a:t>100 ore di personale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b="1" dirty="0" err="1"/>
              <a:t>Prepararsi </a:t>
            </a:r>
            <a:r>
              <a:rPr lang="en-GB" dirty="0"/>
              <a:t>a un </a:t>
            </a:r>
            <a:r>
              <a:rPr lang="en-GB" b="1" dirty="0"/>
              <a:t>processo di 6-12 </a:t>
            </a:r>
            <a:r>
              <a:rPr lang="en-GB" b="1" dirty="0" err="1"/>
              <a:t>mesi</a:t>
            </a:r>
            <a:endParaRPr lang="en-GB" b="1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dirty="0" err="1"/>
              <a:t>Utilizzo </a:t>
            </a:r>
            <a:r>
              <a:rPr lang="en-GB" dirty="0"/>
              <a:t>del </a:t>
            </a:r>
            <a:r>
              <a:rPr lang="en-GB" dirty="0" err="1"/>
              <a:t>manuale</a:t>
            </a:r>
            <a:endParaRPr lang="de-CH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F6E1579-9FEF-3756-24D9-3C70A2470D5C}"/>
              </a:ext>
            </a:extLst>
          </p:cNvPr>
          <p:cNvGrpSpPr/>
          <p:nvPr/>
        </p:nvGrpSpPr>
        <p:grpSpPr>
          <a:xfrm>
            <a:off x="3102171" y="3668542"/>
            <a:ext cx="6205364" cy="5356038"/>
            <a:chOff x="2593092" y="5884348"/>
            <a:chExt cx="6205364" cy="53560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711BFD-1AAE-880A-6FAC-5FA8665C0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7817"/>
            <a:stretch/>
          </p:blipFill>
          <p:spPr>
            <a:xfrm>
              <a:off x="2593092" y="8735548"/>
              <a:ext cx="6205359" cy="250483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F78531A-8999-56AD-9718-7E28563F2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7817"/>
            <a:stretch/>
          </p:blipFill>
          <p:spPr>
            <a:xfrm>
              <a:off x="2593092" y="5884348"/>
              <a:ext cx="6205364" cy="2504838"/>
            </a:xfrm>
            <a:prstGeom prst="rect">
              <a:avLst/>
            </a:prstGeom>
          </p:spPr>
        </p:pic>
        <p:pic>
          <p:nvPicPr>
            <p:cNvPr id="12" name="Picture 2" descr="Image Details IST_15344_460726 - Download web book icon. Outline download web  book vector icon color flat isolated. Download web book icon color outline  vector">
              <a:extLst>
                <a:ext uri="{FF2B5EF4-FFF2-40B4-BE49-F238E27FC236}">
                  <a16:creationId xmlns:a16="http://schemas.microsoft.com/office/drawing/2014/main" id="{798955D4-3DFC-1986-835B-4E10463152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0010" y="7683921"/>
              <a:ext cx="1838128" cy="1838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AB2755-8488-F550-5812-CE9D58F755ED}"/>
              </a:ext>
            </a:extLst>
          </p:cNvPr>
          <p:cNvSpPr txBox="1"/>
          <p:nvPr/>
        </p:nvSpPr>
        <p:spPr>
          <a:xfrm>
            <a:off x="2457790" y="12851994"/>
            <a:ext cx="12198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</a:rPr>
              <a:t>Implementazione dell'ASP negli </a:t>
            </a:r>
            <a:r>
              <a:rPr lang="en-GB" sz="2000" dirty="0" err="1">
                <a:solidFill>
                  <a:srgbClr val="0070C0"/>
                </a:solidFill>
              </a:rPr>
              <a:t>ospedali </a:t>
            </a:r>
            <a:r>
              <a:rPr lang="en-GB" sz="2000" dirty="0">
                <a:solidFill>
                  <a:srgbClr val="0070C0"/>
                </a:solidFill>
              </a:rPr>
              <a:t>svizzeri</a:t>
            </a:r>
            <a:endParaRPr lang="de-D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3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14="http://schemas.microsoft.com/office/drawing/2010/main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B3373-9174-C227-38D6-18016061A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8698A8-4308-A0F5-6C00-9F15FEE5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err="1">
                <a:solidFill>
                  <a:schemeClr val="bg1">
                    <a:lumMod val="75000"/>
                  </a:schemeClr>
                </a:solidFill>
              </a:rPr>
              <a:t>Gli investimenti di </a:t>
            </a:r>
            <a:r>
              <a:rPr lang="de-CH" sz="5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ASP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locale </a:t>
            </a:r>
            <a:r>
              <a:rPr lang="en-GB" sz="5400" dirty="0">
                <a:solidFill>
                  <a:schemeClr val="bg1">
                    <a:lumMod val="75000"/>
                  </a:schemeClr>
                </a:solidFill>
              </a:rPr>
              <a:t>danno i loro frutti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6D27CE-5D8F-14C1-4446-6A896C83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510" y="4209897"/>
            <a:ext cx="17780452" cy="8074657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8F8170-77FC-62C8-4D09-E7FD477900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245398" y="11264920"/>
            <a:ext cx="2604395" cy="4350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/>
              <a:t>Cassini e altri, 2021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50D4AF-5319-84F4-B514-1CA5EAAAF5A5}"/>
              </a:ext>
            </a:extLst>
          </p:cNvPr>
          <p:cNvSpPr/>
          <p:nvPr/>
        </p:nvSpPr>
        <p:spPr>
          <a:xfrm>
            <a:off x="12015216" y="11900347"/>
            <a:ext cx="4110291" cy="480117"/>
          </a:xfrm>
          <a:prstGeom prst="rect">
            <a:avLst/>
          </a:prstGeom>
          <a:solidFill>
            <a:srgbClr val="76D6FF">
              <a:alpha val="2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2A8AC5-0974-5060-452C-4CAE20CAD31A}"/>
              </a:ext>
            </a:extLst>
          </p:cNvPr>
          <p:cNvSpPr/>
          <p:nvPr/>
        </p:nvSpPr>
        <p:spPr>
          <a:xfrm>
            <a:off x="10462897" y="10045321"/>
            <a:ext cx="1866968" cy="712699"/>
          </a:xfrm>
          <a:prstGeom prst="rect">
            <a:avLst/>
          </a:prstGeom>
          <a:solidFill>
            <a:srgbClr val="76D6FF">
              <a:alpha val="2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EA26450-A75C-EF52-BFE0-79EEC06D46C1}"/>
              </a:ext>
            </a:extLst>
          </p:cNvPr>
          <p:cNvSpPr/>
          <p:nvPr/>
        </p:nvSpPr>
        <p:spPr>
          <a:xfrm rot="574797">
            <a:off x="5629094" y="6310852"/>
            <a:ext cx="4836935" cy="367671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5D18B0-2BB5-5F95-6BFA-363FAE76D6AD}"/>
              </a:ext>
            </a:extLst>
          </p:cNvPr>
          <p:cNvSpPr txBox="1"/>
          <p:nvPr/>
        </p:nvSpPr>
        <p:spPr>
          <a:xfrm>
            <a:off x="1836000" y="4568666"/>
            <a:ext cx="471110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rgbClr val="0070C0"/>
                </a:solidFill>
                <a:latin typeface="+mj-lt"/>
              </a:rPr>
              <a:t>Piccolo investimento </a:t>
            </a:r>
            <a:br>
              <a:rPr lang="en-GB" sz="5400" dirty="0">
                <a:solidFill>
                  <a:srgbClr val="0070C0"/>
                </a:solidFill>
                <a:latin typeface="+mj-lt"/>
              </a:rPr>
            </a:br>
            <a:endParaRPr lang="en-GB" sz="5400" dirty="0">
              <a:solidFill>
                <a:srgbClr val="0070C0"/>
              </a:solidFill>
              <a:latin typeface="+mj-lt"/>
            </a:endParaRPr>
          </a:p>
          <a:p>
            <a:r>
              <a:rPr lang="en-GB" sz="5400" dirty="0">
                <a:solidFill>
                  <a:srgbClr val="C00000"/>
                </a:solidFill>
                <a:latin typeface="+mj-lt"/>
              </a:rPr>
              <a:t>Riduzione dei </a:t>
            </a:r>
            <a:r>
              <a:rPr lang="en-GB" sz="5400" dirty="0" err="1">
                <a:solidFill>
                  <a:srgbClr val="C00000"/>
                </a:solidFill>
                <a:latin typeface="+mj-lt"/>
              </a:rPr>
              <a:t>costi ospedalieri annuali grazie all'</a:t>
            </a:r>
            <a:r>
              <a:rPr lang="en-GB" sz="5400" dirty="0">
                <a:solidFill>
                  <a:srgbClr val="C00000"/>
                </a:solidFill>
                <a:latin typeface="+mj-lt"/>
              </a:rPr>
              <a:t>AMR</a:t>
            </a:r>
            <a:endParaRPr lang="de-CH" sz="5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489CD94B-61AA-A829-8124-CB1194EA5EF7}"/>
              </a:ext>
            </a:extLst>
          </p:cNvPr>
          <p:cNvSpPr/>
          <p:nvPr/>
        </p:nvSpPr>
        <p:spPr>
          <a:xfrm>
            <a:off x="5625961" y="7393166"/>
            <a:ext cx="4836935" cy="327928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285341-8560-5CBD-80AC-2CEB5E88A924}"/>
              </a:ext>
            </a:extLst>
          </p:cNvPr>
          <p:cNvSpPr/>
          <p:nvPr/>
        </p:nvSpPr>
        <p:spPr>
          <a:xfrm>
            <a:off x="10189372" y="4305808"/>
            <a:ext cx="2414016" cy="6719184"/>
          </a:xfrm>
          <a:prstGeom prst="roundRect">
            <a:avLst/>
          </a:prstGeom>
          <a:noFill/>
          <a:ln w="53975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3B462B5-2B58-30A1-A3CA-38E7E036B3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Rendimento finanziario </a:t>
            </a:r>
          </a:p>
        </p:txBody>
      </p:sp>
    </p:spTree>
    <p:extLst>
      <p:ext uri="{BB962C8B-B14F-4D97-AF65-F5344CB8AC3E}">
        <p14:creationId xmlns:p14="http://schemas.microsoft.com/office/powerpoint/2010/main" val="183228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4343FF-027B-1B6E-A8DD-95C4A164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Discussione </a:t>
            </a:r>
            <a:r>
              <a:rPr lang="de-CH" sz="5400" dirty="0">
                <a:solidFill>
                  <a:schemeClr val="bg1">
                    <a:lumMod val="75000"/>
                  </a:schemeClr>
                </a:solidFill>
              </a:rPr>
              <a:t>e </a:t>
            </a:r>
            <a:r>
              <a:rPr lang="de-CH" sz="5400" dirty="0" err="1">
                <a:solidFill>
                  <a:schemeClr val="bg1">
                    <a:lumMod val="75000"/>
                  </a:schemeClr>
                </a:solidFill>
              </a:rPr>
              <a:t>decisioni</a:t>
            </a:r>
            <a:endParaRPr lang="en-GB" sz="5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9CBC5D-C937-5117-8132-37CCC532B7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 err="1"/>
              <a:t>Domande</a:t>
            </a:r>
            <a:endParaRPr lang="en-GB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5478641-3EED-A9AB-35B0-0907395072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en-GB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CH" dirty="0"/>
              <a:t>Siete d'accordo nel </a:t>
            </a:r>
            <a:r>
              <a:rPr lang="de-CH" dirty="0" err="1"/>
              <a:t>sostenere </a:t>
            </a:r>
            <a:r>
              <a:rPr lang="de-CH" dirty="0"/>
              <a:t>l</a:t>
            </a:r>
            <a:r>
              <a:rPr lang="de-CH" dirty="0" err="1"/>
              <a:t>'</a:t>
            </a:r>
            <a:r>
              <a:rPr lang="de-CH" dirty="0"/>
              <a:t>implementazione di un ASP locale?</a:t>
            </a:r>
          </a:p>
          <a:p>
            <a:pPr marL="0" indent="0">
              <a:buNone/>
            </a:pPr>
            <a:endParaRPr lang="de-CH" sz="4400" dirty="0"/>
          </a:p>
          <a:p>
            <a:pPr marL="0" indent="0">
              <a:buNone/>
            </a:pPr>
            <a:r>
              <a:rPr lang="de-CH" dirty="0"/>
              <a:t>Quante risorse possono </a:t>
            </a:r>
            <a:r>
              <a:rPr lang="de-CH" dirty="0" err="1"/>
              <a:t>essere allocate</a:t>
            </a:r>
            <a:r>
              <a:rPr lang="de-CH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6159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E67C-2E3C-2662-F290-4205E11E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998" y="2009898"/>
            <a:ext cx="21708000" cy="1620000"/>
          </a:xfrm>
        </p:spPr>
        <p:txBody>
          <a:bodyPr/>
          <a:lstStyle/>
          <a:p>
            <a:r>
              <a:rPr lang="de-CH" dirty="0"/>
              <a:t>Riferimenti e link</a:t>
            </a:r>
            <a:br>
              <a:rPr lang="de-CH" dirty="0"/>
            </a:br>
            <a:endParaRPr lang="de-CH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FB0F492-A11A-D86B-6411-0CEA91C4C311}"/>
              </a:ext>
            </a:extLst>
          </p:cNvPr>
          <p:cNvSpPr txBox="1">
            <a:spLocks/>
          </p:cNvSpPr>
          <p:nvPr/>
        </p:nvSpPr>
        <p:spPr>
          <a:xfrm>
            <a:off x="1835998" y="3431597"/>
            <a:ext cx="21834475" cy="9332682"/>
          </a:xfrm>
          <a:prstGeom prst="rect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vert="horz" lIns="0" tIns="0" rIns="0" bIns="0" rtlCol="0">
            <a:normAutofit fontScale="47500" lnSpcReduction="20000"/>
          </a:bodyPr>
          <a:lstStyle>
            <a:lvl1pPr marL="685800" indent="-6858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5400" b="0" i="0" kern="1200">
                <a:solidFill>
                  <a:srgbClr val="0070C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6858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48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2pPr>
            <a:lvl3pPr marL="648000" indent="-648000" algn="l" defTabSz="1088639" rtl="0" eaLnBrk="1" latinLnBrk="0" hangingPunct="1">
              <a:spcBef>
                <a:spcPts val="0"/>
              </a:spcBef>
              <a:buFont typeface="Arial"/>
              <a:buChar char="•"/>
              <a:defRPr sz="42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3pPr>
            <a:lvl4pPr marL="648000" indent="-648000" algn="l" defTabSz="1088639" rtl="0" eaLnBrk="1" latinLnBrk="0" hangingPunct="1">
              <a:spcBef>
                <a:spcPts val="0"/>
              </a:spcBef>
              <a:buFont typeface="Arial"/>
              <a:buChar char="•"/>
              <a:defRPr sz="4200" b="0" i="0" kern="1200">
                <a:solidFill>
                  <a:srgbClr val="0070C0"/>
                </a:solidFill>
                <a:latin typeface="Calibri Light"/>
                <a:ea typeface="+mn-ea"/>
                <a:cs typeface="Calibri Light"/>
              </a:defRPr>
            </a:lvl4pPr>
            <a:lvl5pPr marL="647700" indent="-647700" algn="l" defTabSz="1088639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O’Neill report, UK 2016 </a:t>
            </a:r>
            <a:r>
              <a:rPr lang="en-BR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https://amr-review.org/sites/default/files/160518_Final%20paper_with%20cover.pdf</a:t>
            </a:r>
            <a:endParaRPr lang="en-BR" dirty="0"/>
          </a:p>
          <a:p>
            <a:r>
              <a:rPr lang="en-US" dirty="0"/>
              <a:t>WHO report: WHO/</a:t>
            </a:r>
            <a:r>
              <a:rPr lang="en-US" dirty="0" err="1"/>
              <a:t>ECDC</a:t>
            </a:r>
            <a:r>
              <a:rPr lang="en-US" dirty="0"/>
              <a:t> report: antimicrobial resistance threatens patient safety in European Region. 14 April 2023 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https://www.who.int/europe/news/item/14-04-2023-who-ecdc-report--antimicrobial-resistance-threatens-patient-safety-in-european-region</a:t>
            </a:r>
            <a:r>
              <a:rPr lang="en-US" dirty="0"/>
              <a:t> </a:t>
            </a:r>
            <a:endParaRPr lang="en-BR" dirty="0"/>
          </a:p>
          <a:p>
            <a:r>
              <a:rPr lang="en-US" dirty="0"/>
              <a:t>Swiss cheese model: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https://inquest.net/blog/defense-in-depth-detonation-technologies/</a:t>
            </a:r>
            <a:r>
              <a:rPr lang="en-US" dirty="0"/>
              <a:t> </a:t>
            </a:r>
            <a:endParaRPr lang="en-BR" dirty="0"/>
          </a:p>
          <a:p>
            <a:r>
              <a:rPr lang="en-BR" dirty="0"/>
              <a:t>Tamma et al. Association of Adverse Events With Antibiotic Use in Hospitalized Patients. JAMA, Sept 2017  </a:t>
            </a:r>
            <a:r>
              <a:rPr lang="en-BR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https://jamanetwork.com/journals/jamainternalmedicine/fullarticle/2630756</a:t>
            </a:r>
            <a:r>
              <a:rPr lang="en-BR" dirty="0"/>
              <a:t> </a:t>
            </a:r>
          </a:p>
          <a:p>
            <a:r>
              <a:rPr lang="en-BR" dirty="0"/>
              <a:t>Wassilev et al. </a:t>
            </a:r>
            <a:r>
              <a:rPr lang="en-US" dirty="0"/>
              <a:t>Outbreak of vancomycin-resistant Enterococcus faecium clone </a:t>
            </a:r>
            <a:r>
              <a:rPr lang="en-US" dirty="0" err="1"/>
              <a:t>ST796</a:t>
            </a:r>
            <a:r>
              <a:rPr lang="en-US" dirty="0"/>
              <a:t>,  involving 89 patients in four Swiss Hospitals 2017-18. </a:t>
            </a:r>
            <a:r>
              <a:rPr lang="en-US" dirty="0" err="1"/>
              <a:t>EuroSurveillance</a:t>
            </a:r>
            <a:r>
              <a:rPr lang="en-US" dirty="0"/>
              <a:t>, July 201 </a:t>
            </a:r>
            <a:r>
              <a:rPr lang="en-BR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https://pubmed.ncbi.nlm.nih.gov/30043725/</a:t>
            </a:r>
            <a:r>
              <a:rPr lang="en-BR" dirty="0"/>
              <a:t> </a:t>
            </a:r>
          </a:p>
          <a:p>
            <a:r>
              <a:rPr lang="en-BR" dirty="0"/>
              <a:t>Swissnoso, CH-PPS 2022 </a:t>
            </a:r>
            <a:r>
              <a:rPr lang="en-BR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https://www.swissnoso.ch/fileadmin/swissnoso/Dokumente/5_Forschung_und_Entwicklung/2_Punktpraevalenzstudie/230208_ch_pps_2022_national_report_FINAL.pdf</a:t>
            </a:r>
            <a:r>
              <a:rPr lang="en-BR" dirty="0"/>
              <a:t> </a:t>
            </a:r>
          </a:p>
          <a:p>
            <a:r>
              <a:rPr lang="en-BR" dirty="0"/>
              <a:t>Moulin et al. Point prevalence study of antibiotic appropriateness and possibility of early discharge from hospital among patients treated with antibiotics in a Swiss University Hospital. Antimicrob Resist Infect Control, May 2022  </a:t>
            </a:r>
            <a:r>
              <a:rPr lang="en-BR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https://pubmed.ncbi.nlm.nih.gov/35526066/</a:t>
            </a:r>
            <a:r>
              <a:rPr lang="en-BR" dirty="0"/>
              <a:t> </a:t>
            </a:r>
          </a:p>
          <a:p>
            <a:r>
              <a:rPr lang="en-BR" dirty="0"/>
              <a:t>NZZ. Fast 300 Tote durch resistente Bakterien in der Schweiz, Nov 2018 </a:t>
            </a:r>
            <a:r>
              <a:rPr lang="en-BR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https://www.nzz.ch/panorama/fast-300-tote-durch-resistente-bakterien-in-der-schweiz-ld.1435245</a:t>
            </a:r>
            <a:r>
              <a:rPr lang="en-BR" dirty="0"/>
              <a:t> </a:t>
            </a:r>
          </a:p>
          <a:p>
            <a:r>
              <a:rPr lang="en-BR" dirty="0"/>
              <a:t>OECD predictions on AMR in Switzerland. </a:t>
            </a:r>
            <a:r>
              <a:rPr lang="en-BR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https://www.oecd.org/switzerland/One-Health-Framework-to-Fight-AMR-in-CHE.pdf</a:t>
            </a:r>
            <a:r>
              <a:rPr lang="en-BR" dirty="0"/>
              <a:t>  </a:t>
            </a:r>
          </a:p>
          <a:p>
            <a:r>
              <a:rPr lang="en-BR" dirty="0"/>
              <a:t>Gasser et al. Attributable deaths and disability-adjusted life-years caused by infections with antibiotic-resistant bacteria in Switzerland. Lancet Infect Dis, 2019 </a:t>
            </a:r>
            <a:r>
              <a:rPr lang="en-BR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https://pubmed.ncbi.nlm.nih.gov/30449661/</a:t>
            </a:r>
            <a:r>
              <a:rPr lang="en-BR" dirty="0"/>
              <a:t> </a:t>
            </a:r>
          </a:p>
          <a:p>
            <a:r>
              <a:rPr lang="en-US" dirty="0" err="1"/>
              <a:t>Carbapenemase</a:t>
            </a:r>
            <a:r>
              <a:rPr lang="en-US" dirty="0"/>
              <a:t>-producing </a:t>
            </a:r>
            <a:r>
              <a:rPr lang="en-US" dirty="0" err="1"/>
              <a:t>Enterobacteriales</a:t>
            </a:r>
            <a:r>
              <a:rPr lang="en-US" dirty="0"/>
              <a:t> (CPE), The Swiss Centre for Antibiotic Resistance, 2022. /www.anresis.ch/  [accessed 9 Jan 2024]. </a:t>
            </a:r>
            <a:endParaRPr lang="en-BR" dirty="0"/>
          </a:p>
          <a:p>
            <a:r>
              <a:rPr lang="en-US" dirty="0"/>
              <a:t>Federal Government's platform on the topic of antibiotic resistance. StAR – Strategy on Antibiotic Resistance. </a:t>
            </a:r>
            <a:r>
              <a:rPr lang="en-BR" dirty="0"/>
              <a:t>https://www.star.admin.ch/star/en/home.html </a:t>
            </a:r>
          </a:p>
          <a:p>
            <a:r>
              <a:rPr lang="en-BR" dirty="0"/>
              <a:t>Swissnoso </a:t>
            </a:r>
            <a:r>
              <a:rPr lang="en-BR" dirty="0"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 strukturellen Mindestanforderungen für die Prävention und Bekämpfung von healthcare-assoziierten Infektionen (HAI) in Schweizer Akutspitälern</a:t>
            </a:r>
            <a:r>
              <a:rPr lang="en-BR" dirty="0"/>
              <a:t> v3, 2021</a:t>
            </a:r>
          </a:p>
          <a:p>
            <a:r>
              <a:rPr lang="en-BR" dirty="0"/>
              <a:t>Swissnoso StAR-3: Implementing Antimicrobial Stewardship in Swiss Hospitals. </a:t>
            </a:r>
            <a:r>
              <a:rPr lang="en-BR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https://www.swissnoso.ch/forschung-entwicklung/umsetzung-star/star-3-antimicrobial-stewardship-programs-for-swiss-hospitals</a:t>
            </a:r>
            <a:r>
              <a:rPr lang="en-BR" dirty="0"/>
              <a:t> </a:t>
            </a:r>
          </a:p>
          <a:p>
            <a:r>
              <a:rPr lang="en-US" dirty="0"/>
              <a:t>Osthoff et al. Evaluation of existing and desired antimicrobial stewardship activities and strategies in Swiss hospitals. Swiss Med Weekly, 2017  </a:t>
            </a:r>
            <a:r>
              <a:rPr lang="en-US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https://smw.ch/index.php/smw/article/view/2381</a:t>
            </a:r>
            <a:r>
              <a:rPr lang="en-US" dirty="0"/>
              <a:t> </a:t>
            </a:r>
            <a:endParaRPr lang="en-BR" dirty="0"/>
          </a:p>
          <a:p>
            <a:r>
              <a:rPr lang="it-IT" dirty="0"/>
              <a:t>Cassini, 2021 (</a:t>
            </a:r>
            <a:r>
              <a:rPr lang="it-IT" dirty="0" err="1"/>
              <a:t>Courtesy</a:t>
            </a:r>
            <a:r>
              <a:rPr lang="it-IT" dirty="0"/>
              <a:t> of Michele Cecchini, OECD </a:t>
            </a:r>
            <a:r>
              <a:rPr lang="it-IT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Michele.CECCHINI@oecd.org</a:t>
            </a:r>
            <a:r>
              <a:rPr lang="it-IT" dirty="0"/>
              <a:t>)</a:t>
            </a:r>
            <a:r>
              <a:rPr lang="en-BR" dirty="0"/>
              <a:t> </a:t>
            </a:r>
            <a:r>
              <a:rPr lang="en-BR" dirty="0"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https://www.swissnoso.ch/fileadmin/swissnoso/Dokumente/10_Verschiedenes/upload_Symposium_27.8.21_Burden_of_HAIS___AMR_Cassini.pdf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163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6="http://schemas.microsoft.com/office/drawing/2014/main" xmlns:ahyp="http://schemas.microsoft.com/office/drawing/2018/hyperlinkcolor">
      <p:transition/>
    </mc:Fallback>
  </mc:AlternateContent>
</p:sld>
</file>

<file path=ppt/theme/theme1.xml><?xml version="1.0" encoding="utf-8"?>
<a:theme xmlns:a="http://schemas.openxmlformats.org/drawingml/2006/main" name="Swissnoso">
  <a:themeElements>
    <a:clrScheme name="Swissnoso">
      <a:dk1>
        <a:srgbClr val="212121"/>
      </a:dk1>
      <a:lt1>
        <a:sysClr val="window" lastClr="FFFFFF"/>
      </a:lt1>
      <a:dk2>
        <a:srgbClr val="212121"/>
      </a:dk2>
      <a:lt2>
        <a:srgbClr val="FFFFFF"/>
      </a:lt2>
      <a:accent1>
        <a:srgbClr val="69E575"/>
      </a:accent1>
      <a:accent2>
        <a:srgbClr val="0FD28C"/>
      </a:accent2>
      <a:accent3>
        <a:srgbClr val="FFAAED"/>
      </a:accent3>
      <a:accent4>
        <a:srgbClr val="FFFFFF"/>
      </a:accent4>
      <a:accent5>
        <a:srgbClr val="FFFFFF"/>
      </a:accent5>
      <a:accent6>
        <a:srgbClr val="FFFFFF"/>
      </a:accent6>
      <a:hlink>
        <a:srgbClr val="0092D2"/>
      </a:hlink>
      <a:folHlink>
        <a:srgbClr val="812DB1"/>
      </a:folHlink>
    </a:clrScheme>
    <a:fontScheme name="Swissnoso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wissnoso_Vorlage Präsentation_EN.potx" id="{3E161B37-02FC-4F7D-947B-31458DD92992}" vid="{450A757A-80E5-48B3-B3C0-DE46C7380289}"/>
    </a:ext>
  </a:extLst>
</a:theme>
</file>

<file path=ppt/theme/theme2.xml><?xml version="1.0" encoding="utf-8"?>
<a:theme xmlns:a="http://schemas.openxmlformats.org/drawingml/2006/main" name="Office-Design">
  <a:themeElements>
    <a:clrScheme name="Swissnoso">
      <a:dk1>
        <a:srgbClr val="212121"/>
      </a:dk1>
      <a:lt1>
        <a:sysClr val="window" lastClr="FFFFFF"/>
      </a:lt1>
      <a:dk2>
        <a:srgbClr val="212121"/>
      </a:dk2>
      <a:lt2>
        <a:srgbClr val="FFFFFF"/>
      </a:lt2>
      <a:accent1>
        <a:srgbClr val="69E575"/>
      </a:accent1>
      <a:accent2>
        <a:srgbClr val="0FD28C"/>
      </a:accent2>
      <a:accent3>
        <a:srgbClr val="FFAAED"/>
      </a:accent3>
      <a:accent4>
        <a:srgbClr val="FFFFFF"/>
      </a:accent4>
      <a:accent5>
        <a:srgbClr val="FFFFFF"/>
      </a:accent5>
      <a:accent6>
        <a:srgbClr val="FFFFFF"/>
      </a:accent6>
      <a:hlink>
        <a:srgbClr val="0092D2"/>
      </a:hlink>
      <a:folHlink>
        <a:srgbClr val="812DB1"/>
      </a:folHlink>
    </a:clrScheme>
    <a:fontScheme name="Swissnoso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F513C3BD05DF14782E2547C97440C28" ma:contentTypeVersion="12" ma:contentTypeDescription="Ein neues Dokument erstellen." ma:contentTypeScope="" ma:versionID="0efb5b7fd13c70c1269096364441739b">
  <xsd:schema xmlns:xsd="http://www.w3.org/2001/XMLSchema" xmlns:xs="http://www.w3.org/2001/XMLSchema" xmlns:p="http://schemas.microsoft.com/office/2006/metadata/properties" xmlns:ns2="b740a65c-dc50-4d80-9bd3-03cd8ea35819" xmlns:ns3="2b31337d-650f-4621-9cb6-82c200d439fd" targetNamespace="http://schemas.microsoft.com/office/2006/metadata/properties" ma:root="true" ma:fieldsID="1b7ff96c8821ac1c94037efb92f6a930" ns2:_="" ns3:_="">
    <xsd:import namespace="b740a65c-dc50-4d80-9bd3-03cd8ea35819"/>
    <xsd:import namespace="2b31337d-650f-4621-9cb6-82c200d439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0a65c-dc50-4d80-9bd3-03cd8ea358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b4f6fc95-d51d-4f08-a8c4-b2972a0960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31337d-650f-4621-9cb6-82c200d439f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693dbd6-c651-4622-bb9b-2bc23e156567}" ma:internalName="TaxCatchAll" ma:showField="CatchAllData" ma:web="2b31337d-650f-4621-9cb6-82c200d439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31337d-650f-4621-9cb6-82c200d439fd" xsi:nil="true"/>
    <lcf76f155ced4ddcb4097134ff3c332f xmlns="b740a65c-dc50-4d80-9bd3-03cd8ea35819">
      <Terms xmlns="http://schemas.microsoft.com/office/infopath/2007/PartnerControls"/>
    </lcf76f155ced4ddcb4097134ff3c332f>
    <MediaLengthInSeconds xmlns="b740a65c-dc50-4d80-9bd3-03cd8ea35819" xsi:nil="true"/>
  </documentManagement>
</p:properties>
</file>

<file path=customXml/itemProps1.xml><?xml version="1.0" encoding="utf-8"?>
<ds:datastoreItem xmlns:ds="http://schemas.openxmlformats.org/officeDocument/2006/customXml" ds:itemID="{44FF090D-4631-4023-BD02-5A4BD5CB32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6E3818-8507-425E-88D5-909F95492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40a65c-dc50-4d80-9bd3-03cd8ea35819"/>
    <ds:schemaRef ds:uri="2b31337d-650f-4621-9cb6-82c200d439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D3631D-ADE8-445A-BF2C-9E933640BA36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0f9e5da9-960b-4c20-afce-18f2cfbfc8b8"/>
    <ds:schemaRef ds:uri="d692c4af-a2bd-4280-9867-bd5976242ce1"/>
    <ds:schemaRef ds:uri="2b31337d-650f-4621-9cb6-82c200d439fd"/>
    <ds:schemaRef ds:uri="b740a65c-dc50-4d80-9bd3-03cd8ea3581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2915</Words>
  <Application>Microsoft Office PowerPoint</Application>
  <PresentationFormat>Benutzerdefiniert</PresentationFormat>
  <Paragraphs>288</Paragraphs>
  <Slides>27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Conv_MinionPro-Regular</vt:lpstr>
      <vt:lpstr>Ink Free</vt:lpstr>
      <vt:lpstr>Open Sans</vt:lpstr>
      <vt:lpstr>Wingdings</vt:lpstr>
      <vt:lpstr>Swissnoso</vt:lpstr>
      <vt:lpstr>Implementazione di un programma di antimicrobial stewardship (ASP)</vt:lpstr>
      <vt:lpstr>PowerPoint-Präsentation</vt:lpstr>
      <vt:lpstr>Come potete utilizzare questa presentazione nel vostro ospedale?</vt:lpstr>
      <vt:lpstr>Implementazione di un programma di antimicrobial stewardship (ASP)</vt:lpstr>
      <vt:lpstr>Implementazione di un programma di antimicrobial stewardship (ASP)</vt:lpstr>
      <vt:lpstr>Resistenza agli antibiotici nel mondo</vt:lpstr>
      <vt:lpstr>Resistenza agli antibiotici nel mondo</vt:lpstr>
      <vt:lpstr>Resistenza agli antibiotici: rischi per i pazienti e per il sistema sanitario</vt:lpstr>
      <vt:lpstr>Resistenza agli antibiotici: rischi per i pazienti e per il sistema sanitario</vt:lpstr>
      <vt:lpstr>I rischi: le omissioni possono portare a complicazioni</vt:lpstr>
      <vt:lpstr>Resistenza agli antibiotici: rischi per i pazienti e per il sistema sanitario</vt:lpstr>
      <vt:lpstr>Resistenza agli antibiotici: rischi per i pazienti e per il sistema sanitario</vt:lpstr>
      <vt:lpstr>Situazione in Svizzera</vt:lpstr>
      <vt:lpstr>Situazione in Svizzera</vt:lpstr>
      <vt:lpstr>Situazione in Svizzera</vt:lpstr>
      <vt:lpstr>Situazione in Svizzera</vt:lpstr>
      <vt:lpstr>Situazione in Svizzera</vt:lpstr>
      <vt:lpstr>Situazione in Svizzera</vt:lpstr>
      <vt:lpstr>Riduzione del danno: come un ASP sta migliorando la qualità delle cure</vt:lpstr>
      <vt:lpstr>Problemi locali legati all'uso di antimicrobici?</vt:lpstr>
      <vt:lpstr>Implementazione di un ASP locale</vt:lpstr>
      <vt:lpstr>Implementazione di un ASP locale</vt:lpstr>
      <vt:lpstr>Implementazione di un ASP locale</vt:lpstr>
      <vt:lpstr>Implementazione di un ASP locale</vt:lpstr>
      <vt:lpstr>Gli investimenti di ASP locale danno i loro frutti</vt:lpstr>
      <vt:lpstr>Discussione e decisioni</vt:lpstr>
      <vt:lpstr>Riferimenti e link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StAR-3 Kick-off Meeting</dc:title>
  <dc:creator>Vinciane Vouets</dc:creator>
  <cp:keywords>docId:F7A216412296CFC2D53398C6DC7FACC8</cp:keywords>
  <cp:lastModifiedBy>Vinciane Vouets</cp:lastModifiedBy>
  <cp:revision>121</cp:revision>
  <cp:lastPrinted>2024-03-19T15:49:37Z</cp:lastPrinted>
  <dcterms:created xsi:type="dcterms:W3CDTF">2023-08-21T10:17:43Z</dcterms:created>
  <dcterms:modified xsi:type="dcterms:W3CDTF">2024-11-18T10:09:59Z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0x0101006F513C3BD05DF14782E2547C97440C28</vt:lpwstr>
  </property>
  <property fmtid="{D5CDD505-2E9C-101B-9397-08002B2CF9AE}" pid="3" name="Order">
    <vt:r8>826800</vt:r8>
  </property>
  <property fmtid="{D5CDD505-2E9C-101B-9397-08002B2CF9AE}" pid="4" name="MediaServiceImageTags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Kontrolliert">
    <vt:lpwstr>x</vt:lpwstr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